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Lexend SemiBold"/>
      <p:regular r:id="rId44"/>
      <p:bold r:id="rId45"/>
    </p:embeddedFont>
    <p:embeddedFont>
      <p:font typeface="Lexend ExtraBold"/>
      <p:bold r:id="rId46"/>
    </p:embeddedFont>
    <p:embeddedFont>
      <p:font typeface="Lexend Light"/>
      <p:regular r:id="rId47"/>
      <p:bold r:id="rId48"/>
    </p:embeddedFont>
    <p:embeddedFont>
      <p:font typeface="Lexend Medium"/>
      <p:regular r:id="rId49"/>
      <p:bold r:id="rId50"/>
    </p:embeddedFont>
    <p:embeddedFont>
      <p:font typeface="Lexend"/>
      <p:regular r:id="rId51"/>
      <p:bold r:id="rId52"/>
    </p:embeddedFont>
    <p:embeddedFont>
      <p:font typeface="Century Gothic"/>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hG7Yoe+Y7nRof+fuxcKHvEwh7a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LexendSemiBold-regular.fntdata"/><Relationship Id="rId43" Type="http://schemas.openxmlformats.org/officeDocument/2006/relationships/slide" Target="slides/slide39.xml"/><Relationship Id="rId46" Type="http://schemas.openxmlformats.org/officeDocument/2006/relationships/font" Target="fonts/LexendExtraBold-bold.fntdata"/><Relationship Id="rId45" Type="http://schemas.openxmlformats.org/officeDocument/2006/relationships/font" Target="fonts/Lexend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exendLight-bold.fntdata"/><Relationship Id="rId47" Type="http://schemas.openxmlformats.org/officeDocument/2006/relationships/font" Target="fonts/LexendLight-regular.fntdata"/><Relationship Id="rId49" Type="http://schemas.openxmlformats.org/officeDocument/2006/relationships/font" Target="fonts/LexendMedium-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exend-regular.fntdata"/><Relationship Id="rId50" Type="http://schemas.openxmlformats.org/officeDocument/2006/relationships/font" Target="fonts/LexendMedium-bold.fntdata"/><Relationship Id="rId53" Type="http://schemas.openxmlformats.org/officeDocument/2006/relationships/font" Target="fonts/CenturyGothic-regular.fntdata"/><Relationship Id="rId52" Type="http://schemas.openxmlformats.org/officeDocument/2006/relationships/font" Target="fonts/Lexend-bold.fntdata"/><Relationship Id="rId11" Type="http://schemas.openxmlformats.org/officeDocument/2006/relationships/slide" Target="slides/slide7.xml"/><Relationship Id="rId55" Type="http://schemas.openxmlformats.org/officeDocument/2006/relationships/font" Target="fonts/CenturyGothic-italic.fntdata"/><Relationship Id="rId10" Type="http://schemas.openxmlformats.org/officeDocument/2006/relationships/slide" Target="slides/slide6.xml"/><Relationship Id="rId54" Type="http://schemas.openxmlformats.org/officeDocument/2006/relationships/font" Target="fonts/CenturyGothic-bold.fntdata"/><Relationship Id="rId13" Type="http://schemas.openxmlformats.org/officeDocument/2006/relationships/slide" Target="slides/slide9.xml"/><Relationship Id="rId57" Type="http://customschemas.google.com/relationships/presentationmetadata" Target="metadata"/><Relationship Id="rId12" Type="http://schemas.openxmlformats.org/officeDocument/2006/relationships/slide" Target="slides/slide8.xml"/><Relationship Id="rId56" Type="http://schemas.openxmlformats.org/officeDocument/2006/relationships/font" Target="fonts/CenturyGothic-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2" name="Google Shape;109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2" name="Google Shape;113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4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slide" Target="/ppt/slides/slide7.xml"/><Relationship Id="rId7" Type="http://schemas.openxmlformats.org/officeDocument/2006/relationships/slide" Target="/ppt/slid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slide" Target="/ppt/slides/slide7.xml"/><Relationship Id="rId7" Type="http://schemas.openxmlformats.org/officeDocument/2006/relationships/slide" Target="/ppt/slid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32.png"/><Relationship Id="rId6" Type="http://schemas.openxmlformats.org/officeDocument/2006/relationships/slide" Target="/ppt/slides/slide7.xml"/><Relationship Id="rId7" Type="http://schemas.openxmlformats.org/officeDocument/2006/relationships/slide" Target="/ppt/slid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slide" Target="/ppt/slides/slide7.xml"/><Relationship Id="rId7" Type="http://schemas.openxmlformats.org/officeDocument/2006/relationships/slide" Target="/ppt/slid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34.png"/><Relationship Id="rId6" Type="http://schemas.openxmlformats.org/officeDocument/2006/relationships/slide" Target="/ppt/slides/slide7.xml"/><Relationship Id="rId7" Type="http://schemas.openxmlformats.org/officeDocument/2006/relationships/slide" Target="/ppt/slides/slide7.xml"/></Relationships>
</file>

<file path=ppt/slides/_rels/slide17.xml.rels><?xml version="1.0" encoding="UTF-8" standalone="yes"?><Relationships xmlns="http://schemas.openxmlformats.org/package/2006/relationships"><Relationship Id="rId20" Type="http://schemas.openxmlformats.org/officeDocument/2006/relationships/image" Target="../media/image41.png"/><Relationship Id="rId22" Type="http://schemas.openxmlformats.org/officeDocument/2006/relationships/image" Target="../media/image45.png"/><Relationship Id="rId21" Type="http://schemas.openxmlformats.org/officeDocument/2006/relationships/image" Target="../media/image37.png"/><Relationship Id="rId24" Type="http://schemas.openxmlformats.org/officeDocument/2006/relationships/slide" Target="/ppt/slides/slide7.xml"/><Relationship Id="rId23"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46.png"/><Relationship Id="rId25" Type="http://schemas.openxmlformats.org/officeDocument/2006/relationships/image" Target="../media/image48.png"/><Relationship Id="rId5" Type="http://schemas.openxmlformats.org/officeDocument/2006/relationships/image" Target="../media/image1.png"/><Relationship Id="rId6" Type="http://schemas.openxmlformats.org/officeDocument/2006/relationships/hyperlink" Target="https://www.facebook.com/elrinconpanadero/" TargetMode="External"/><Relationship Id="rId7" Type="http://schemas.openxmlformats.org/officeDocument/2006/relationships/image" Target="../media/image52.png"/><Relationship Id="rId8" Type="http://schemas.openxmlformats.org/officeDocument/2006/relationships/hyperlink" Target="https://www.facebook.com/tymxoficial" TargetMode="External"/><Relationship Id="rId11" Type="http://schemas.openxmlformats.org/officeDocument/2006/relationships/image" Target="../media/image65.png"/><Relationship Id="rId10" Type="http://schemas.openxmlformats.org/officeDocument/2006/relationships/image" Target="../media/image40.png"/><Relationship Id="rId13" Type="http://schemas.openxmlformats.org/officeDocument/2006/relationships/image" Target="../media/image51.png"/><Relationship Id="rId12" Type="http://schemas.openxmlformats.org/officeDocument/2006/relationships/hyperlink" Target="https://www.facebook.com/inglesindividualoficial" TargetMode="External"/><Relationship Id="rId15" Type="http://schemas.openxmlformats.org/officeDocument/2006/relationships/image" Target="../media/image42.png"/><Relationship Id="rId14" Type="http://schemas.openxmlformats.org/officeDocument/2006/relationships/hyperlink" Target="https://www.facebook.com/tymxoficial" TargetMode="External"/><Relationship Id="rId17" Type="http://schemas.openxmlformats.org/officeDocument/2006/relationships/hyperlink" Target="https://www.facebook.com/inglesindividualoficial" TargetMode="External"/><Relationship Id="rId16" Type="http://schemas.openxmlformats.org/officeDocument/2006/relationships/hyperlink" Target="https://www.facebook.com/elrinconpanadero/" TargetMode="External"/><Relationship Id="rId19" Type="http://schemas.openxmlformats.org/officeDocument/2006/relationships/image" Target="../media/image38.png"/><Relationship Id="rId18"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slide" Target="/ppt/slides/slide7.xml"/><Relationship Id="rId7" Type="http://schemas.openxmlformats.org/officeDocument/2006/relationships/slide" Target="/ppt/slid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54.png"/><Relationship Id="rId6" Type="http://schemas.openxmlformats.org/officeDocument/2006/relationships/slide" Target="/ppt/slides/slide7.xml"/><Relationship Id="rId7" Type="http://schemas.openxmlformats.org/officeDocument/2006/relationships/slide" Target="/ppt/slid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3.jp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20" Type="http://schemas.openxmlformats.org/officeDocument/2006/relationships/hyperlink" Target="https://www.youtube.com/watch?v=JtBdwT5TOqg" TargetMode="External"/><Relationship Id="rId22" Type="http://schemas.openxmlformats.org/officeDocument/2006/relationships/image" Target="../media/image56.png"/><Relationship Id="rId21" Type="http://schemas.openxmlformats.org/officeDocument/2006/relationships/hyperlink" Target="https://www.youtube.com/shorts/yszvP1jgrhY" TargetMode="External"/><Relationship Id="rId24" Type="http://schemas.openxmlformats.org/officeDocument/2006/relationships/image" Target="../media/image58.png"/><Relationship Id="rId23"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roblox.com/games/11829534940/Crayola-Land" TargetMode="External"/><Relationship Id="rId4" Type="http://schemas.openxmlformats.org/officeDocument/2006/relationships/image" Target="../media/image66.png"/><Relationship Id="rId9" Type="http://schemas.openxmlformats.org/officeDocument/2006/relationships/image" Target="../media/image60.png"/><Relationship Id="rId26" Type="http://schemas.openxmlformats.org/officeDocument/2006/relationships/image" Target="../media/image62.png"/><Relationship Id="rId25" Type="http://schemas.openxmlformats.org/officeDocument/2006/relationships/image" Target="../media/image67.png"/><Relationship Id="rId28" Type="http://schemas.openxmlformats.org/officeDocument/2006/relationships/slide" Target="/ppt/slides/slide7.xml"/><Relationship Id="rId27" Type="http://schemas.openxmlformats.org/officeDocument/2006/relationships/slide" Target="/ppt/slides/slide7.xml"/><Relationship Id="rId5" Type="http://schemas.openxmlformats.org/officeDocument/2006/relationships/image" Target="../media/image33.png"/><Relationship Id="rId6" Type="http://schemas.openxmlformats.org/officeDocument/2006/relationships/image" Target="../media/image43.png"/><Relationship Id="rId29" Type="http://schemas.openxmlformats.org/officeDocument/2006/relationships/image" Target="../media/image64.png"/><Relationship Id="rId7" Type="http://schemas.openxmlformats.org/officeDocument/2006/relationships/image" Target="../media/image1.png"/><Relationship Id="rId8" Type="http://schemas.openxmlformats.org/officeDocument/2006/relationships/hyperlink" Target="https://figment.com.mx/sitio/projects/train" TargetMode="External"/><Relationship Id="rId31" Type="http://schemas.openxmlformats.org/officeDocument/2006/relationships/hyperlink" Target="https://figment.com.mx/sitio/projects/boligoma" TargetMode="External"/><Relationship Id="rId30" Type="http://schemas.openxmlformats.org/officeDocument/2006/relationships/image" Target="../media/image42.png"/><Relationship Id="rId11" Type="http://schemas.openxmlformats.org/officeDocument/2006/relationships/image" Target="../media/image63.png"/><Relationship Id="rId33" Type="http://schemas.openxmlformats.org/officeDocument/2006/relationships/hyperlink" Target="https://figment.com.mx/sitio/projects/audi" TargetMode="External"/><Relationship Id="rId10" Type="http://schemas.openxmlformats.org/officeDocument/2006/relationships/hyperlink" Target="https://figment.com.mx/sitio/projects/audi" TargetMode="External"/><Relationship Id="rId32" Type="http://schemas.openxmlformats.org/officeDocument/2006/relationships/image" Target="../media/image76.png"/><Relationship Id="rId13" Type="http://schemas.openxmlformats.org/officeDocument/2006/relationships/image" Target="../media/image68.png"/><Relationship Id="rId35" Type="http://schemas.openxmlformats.org/officeDocument/2006/relationships/hyperlink" Target="https://figment.com.mx/sitio/projects/train" TargetMode="External"/><Relationship Id="rId12" Type="http://schemas.openxmlformats.org/officeDocument/2006/relationships/hyperlink" Target="https://www.youtube.com/watch?v=JtBdwT5TOqg" TargetMode="External"/><Relationship Id="rId34" Type="http://schemas.openxmlformats.org/officeDocument/2006/relationships/hyperlink" Target="https://figment.com.mx/sitio/projects/boligoma" TargetMode="External"/><Relationship Id="rId15" Type="http://schemas.openxmlformats.org/officeDocument/2006/relationships/image" Target="../media/image69.png"/><Relationship Id="rId14" Type="http://schemas.openxmlformats.org/officeDocument/2006/relationships/hyperlink" Target="https://www.youtube.com/shorts/7gshAdifjGw" TargetMode="External"/><Relationship Id="rId17" Type="http://schemas.openxmlformats.org/officeDocument/2006/relationships/image" Target="../media/image59.png"/><Relationship Id="rId16" Type="http://schemas.openxmlformats.org/officeDocument/2006/relationships/hyperlink" Target="https://www.youtube.com/watch?v=Qh31c1RTSD8" TargetMode="External"/><Relationship Id="rId19" Type="http://schemas.openxmlformats.org/officeDocument/2006/relationships/image" Target="../media/image48.png"/><Relationship Id="rId18" Type="http://schemas.openxmlformats.org/officeDocument/2006/relationships/hyperlink" Target="https://www.youtube.com/watch?v=Qh31c1RTSD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71.png"/><Relationship Id="rId6" Type="http://schemas.openxmlformats.org/officeDocument/2006/relationships/slide" Target="/ppt/slides/slide7.xml"/><Relationship Id="rId7" Type="http://schemas.openxmlformats.org/officeDocument/2006/relationships/slide" Target="/ppt/slid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80.png"/><Relationship Id="rId6" Type="http://schemas.openxmlformats.org/officeDocument/2006/relationships/slide" Target="/ppt/slides/slide7.xml"/><Relationship Id="rId7" Type="http://schemas.openxmlformats.org/officeDocument/2006/relationships/slide" Target="/ppt/slides/slide7.xml"/></Relationships>
</file>

<file path=ppt/slides/_rels/slide23.xml.rels><?xml version="1.0" encoding="UTF-8" standalone="yes"?><Relationships xmlns="http://schemas.openxmlformats.org/package/2006/relationships"><Relationship Id="rId20" Type="http://schemas.openxmlformats.org/officeDocument/2006/relationships/image" Target="../media/image86.png"/><Relationship Id="rId22" Type="http://schemas.openxmlformats.org/officeDocument/2006/relationships/slide" Target="/ppt/slides/slide7.xml"/><Relationship Id="rId21" Type="http://schemas.openxmlformats.org/officeDocument/2006/relationships/image" Target="../media/image72.png"/><Relationship Id="rId24" Type="http://schemas.openxmlformats.org/officeDocument/2006/relationships/image" Target="../media/image73.png"/><Relationship Id="rId23"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youtube.com/watch?v=sP7wcUQ1_nk" TargetMode="External"/><Relationship Id="rId4" Type="http://schemas.openxmlformats.org/officeDocument/2006/relationships/image" Target="../media/image82.png"/><Relationship Id="rId9" Type="http://schemas.openxmlformats.org/officeDocument/2006/relationships/image" Target="../media/image33.png"/><Relationship Id="rId25" Type="http://schemas.openxmlformats.org/officeDocument/2006/relationships/hyperlink" Target="https://www.youtube.com/watch?v=sP7wcUQ1_nk" TargetMode="External"/><Relationship Id="rId5" Type="http://schemas.openxmlformats.org/officeDocument/2006/relationships/hyperlink" Target="https://www.youtube.com/watch?v=dCpViqzfvrI" TargetMode="External"/><Relationship Id="rId6" Type="http://schemas.openxmlformats.org/officeDocument/2006/relationships/image" Target="../media/image75.png"/><Relationship Id="rId7" Type="http://schemas.openxmlformats.org/officeDocument/2006/relationships/hyperlink" Target="https://www.thelandmarkguadalajara.com/" TargetMode="External"/><Relationship Id="rId8" Type="http://schemas.openxmlformats.org/officeDocument/2006/relationships/image" Target="../media/image127.png"/><Relationship Id="rId11" Type="http://schemas.openxmlformats.org/officeDocument/2006/relationships/image" Target="../media/image1.png"/><Relationship Id="rId10" Type="http://schemas.openxmlformats.org/officeDocument/2006/relationships/image" Target="../media/image43.png"/><Relationship Id="rId13" Type="http://schemas.openxmlformats.org/officeDocument/2006/relationships/image" Target="../media/image78.png"/><Relationship Id="rId12" Type="http://schemas.openxmlformats.org/officeDocument/2006/relationships/hyperlink" Target="https://distritopanorama.com/es/home" TargetMode="External"/><Relationship Id="rId15" Type="http://schemas.openxmlformats.org/officeDocument/2006/relationships/image" Target="../media/image48.png"/><Relationship Id="rId14" Type="http://schemas.openxmlformats.org/officeDocument/2006/relationships/hyperlink" Target="https://www.youtube.com/watch?v=dCpViqzfvrI" TargetMode="External"/><Relationship Id="rId17" Type="http://schemas.openxmlformats.org/officeDocument/2006/relationships/image" Target="../media/image42.png"/><Relationship Id="rId16" Type="http://schemas.openxmlformats.org/officeDocument/2006/relationships/hyperlink" Target="https://www.thelandmarkguadalajara.com/" TargetMode="External"/><Relationship Id="rId19" Type="http://schemas.openxmlformats.org/officeDocument/2006/relationships/image" Target="../media/image70.png"/><Relationship Id="rId18" Type="http://schemas.openxmlformats.org/officeDocument/2006/relationships/hyperlink" Target="https://distritopanorama.com/es/h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image" Target="../media/image1.png"/><Relationship Id="rId5" Type="http://schemas.openxmlformats.org/officeDocument/2006/relationships/image" Target="../media/image74.png"/><Relationship Id="rId6" Type="http://schemas.openxmlformats.org/officeDocument/2006/relationships/slide" Target="/ppt/slides/slide7.xml"/><Relationship Id="rId7" Type="http://schemas.openxmlformats.org/officeDocument/2006/relationships/slide" Target="/ppt/slid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77.png"/><Relationship Id="rId6" Type="http://schemas.openxmlformats.org/officeDocument/2006/relationships/slide" Target="/ppt/slides/slide7.xml"/><Relationship Id="rId7" Type="http://schemas.openxmlformats.org/officeDocument/2006/relationships/slide" Target="/ppt/slides/slide7.xml"/></Relationships>
</file>

<file path=ppt/slides/_rels/slide26.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slide" Target="/ppt/slides/slide7.xml"/><Relationship Id="rId21" Type="http://schemas.openxmlformats.org/officeDocument/2006/relationships/image" Target="../media/image101.png"/><Relationship Id="rId24" Type="http://schemas.openxmlformats.org/officeDocument/2006/relationships/image" Target="../media/image48.png"/><Relationship Id="rId23"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96.png"/><Relationship Id="rId5" Type="http://schemas.openxmlformats.org/officeDocument/2006/relationships/image" Target="../media/image1.png"/><Relationship Id="rId6" Type="http://schemas.openxmlformats.org/officeDocument/2006/relationships/image" Target="../media/image91.png"/><Relationship Id="rId7" Type="http://schemas.openxmlformats.org/officeDocument/2006/relationships/image" Target="../media/image110.png"/><Relationship Id="rId8" Type="http://schemas.openxmlformats.org/officeDocument/2006/relationships/hyperlink" Target="https://www.thorurbana.com/" TargetMode="External"/><Relationship Id="rId11" Type="http://schemas.openxmlformats.org/officeDocument/2006/relationships/image" Target="../media/image95.png"/><Relationship Id="rId10" Type="http://schemas.openxmlformats.org/officeDocument/2006/relationships/image" Target="../media/image85.png"/><Relationship Id="rId13" Type="http://schemas.openxmlformats.org/officeDocument/2006/relationships/hyperlink" Target="https://www.thorurbana.com/" TargetMode="External"/><Relationship Id="rId12" Type="http://schemas.openxmlformats.org/officeDocument/2006/relationships/image" Target="../media/image97.png"/><Relationship Id="rId15" Type="http://schemas.openxmlformats.org/officeDocument/2006/relationships/image" Target="../media/image83.png"/><Relationship Id="rId14" Type="http://schemas.openxmlformats.org/officeDocument/2006/relationships/image" Target="../media/image42.png"/><Relationship Id="rId17" Type="http://schemas.openxmlformats.org/officeDocument/2006/relationships/image" Target="../media/image81.png"/><Relationship Id="rId16" Type="http://schemas.openxmlformats.org/officeDocument/2006/relationships/image" Target="../media/image84.png"/><Relationship Id="rId19" Type="http://schemas.openxmlformats.org/officeDocument/2006/relationships/image" Target="../media/image89.png"/><Relationship Id="rId18"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94.png"/><Relationship Id="rId5" Type="http://schemas.openxmlformats.org/officeDocument/2006/relationships/image" Target="../media/image92.png"/><Relationship Id="rId6" Type="http://schemas.openxmlformats.org/officeDocument/2006/relationships/slide" Target="/ppt/slides/slide7.xml"/><Relationship Id="rId7" Type="http://schemas.openxmlformats.org/officeDocument/2006/relationships/slide" Target="/ppt/slid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93.png"/><Relationship Id="rId6" Type="http://schemas.openxmlformats.org/officeDocument/2006/relationships/slide" Target="/ppt/slides/slide7.xml"/><Relationship Id="rId7" Type="http://schemas.openxmlformats.org/officeDocument/2006/relationships/slide" Target="/ppt/slides/slide7.xml"/></Relationships>
</file>

<file path=ppt/slides/_rels/slide29.xml.rels><?xml version="1.0" encoding="UTF-8" standalone="yes"?><Relationships xmlns="http://schemas.openxmlformats.org/package/2006/relationships"><Relationship Id="rId20" Type="http://schemas.openxmlformats.org/officeDocument/2006/relationships/image" Target="../media/image102.png"/><Relationship Id="rId22" Type="http://schemas.openxmlformats.org/officeDocument/2006/relationships/slide" Target="/ppt/slides/slide7.xml"/><Relationship Id="rId21" Type="http://schemas.openxmlformats.org/officeDocument/2006/relationships/image" Target="../media/image98.png"/><Relationship Id="rId24" Type="http://schemas.openxmlformats.org/officeDocument/2006/relationships/image" Target="../media/image118.png"/><Relationship Id="rId23"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103.png"/><Relationship Id="rId26" Type="http://schemas.openxmlformats.org/officeDocument/2006/relationships/hyperlink" Target="https://www.youtube.com/watch?v=DxwjyP0dTaY&amp;t=3s" TargetMode="External"/><Relationship Id="rId25" Type="http://schemas.openxmlformats.org/officeDocument/2006/relationships/image" Target="../media/image42.png"/><Relationship Id="rId28" Type="http://schemas.openxmlformats.org/officeDocument/2006/relationships/hyperlink" Target="https://www.facebook.com/489998829958174/posts/504015315223192" TargetMode="External"/><Relationship Id="rId27" Type="http://schemas.openxmlformats.org/officeDocument/2006/relationships/hyperlink" Target="https://figment.com.mx/sitio/projects/toyland" TargetMode="External"/><Relationship Id="rId5" Type="http://schemas.openxmlformats.org/officeDocument/2006/relationships/image" Target="../media/image1.png"/><Relationship Id="rId6" Type="http://schemas.openxmlformats.org/officeDocument/2006/relationships/hyperlink" Target="https://www.youtube.com/watch?v=8E3aCzatvrM" TargetMode="External"/><Relationship Id="rId29" Type="http://schemas.openxmlformats.org/officeDocument/2006/relationships/hyperlink" Target="https://figment.com.mx/sitio/projects/interactive" TargetMode="External"/><Relationship Id="rId7" Type="http://schemas.openxmlformats.org/officeDocument/2006/relationships/image" Target="../media/image104.png"/><Relationship Id="rId8" Type="http://schemas.openxmlformats.org/officeDocument/2006/relationships/hyperlink" Target="https://www.facebook.com/489998829958174/posts/504015315223192" TargetMode="External"/><Relationship Id="rId11" Type="http://schemas.openxmlformats.org/officeDocument/2006/relationships/image" Target="../media/image113.png"/><Relationship Id="rId10" Type="http://schemas.openxmlformats.org/officeDocument/2006/relationships/hyperlink" Target="https://figment.com.mx/sitio/projects/toyland" TargetMode="External"/><Relationship Id="rId13" Type="http://schemas.openxmlformats.org/officeDocument/2006/relationships/image" Target="../media/image99.png"/><Relationship Id="rId12" Type="http://schemas.openxmlformats.org/officeDocument/2006/relationships/hyperlink" Target="https://www.youtube.com/watch?v=DxwjyP0dTaY&amp;t=3s" TargetMode="External"/><Relationship Id="rId15" Type="http://schemas.openxmlformats.org/officeDocument/2006/relationships/image" Target="../media/image114.png"/><Relationship Id="rId14" Type="http://schemas.openxmlformats.org/officeDocument/2006/relationships/hyperlink" Target="https://figment.com.mx/sitio/projects/interactive" TargetMode="External"/><Relationship Id="rId17" Type="http://schemas.openxmlformats.org/officeDocument/2006/relationships/image" Target="../media/image48.png"/><Relationship Id="rId16" Type="http://schemas.openxmlformats.org/officeDocument/2006/relationships/hyperlink" Target="https://www.youtube.com/watch?v=8E3aCzatvrM" TargetMode="External"/><Relationship Id="rId19" Type="http://schemas.openxmlformats.org/officeDocument/2006/relationships/image" Target="../media/image108.png"/><Relationship Id="rId18"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hyperlink" Target="https://www.youtube.com/watch?v=1o2i5Uhen0o" TargetMode="External"/><Relationship Id="rId5" Type="http://schemas.openxmlformats.org/officeDocument/2006/relationships/hyperlink" Target="https://www.youtube.com/watch?v=1o2i5Uhen0o" TargetMode="External"/><Relationship Id="rId6" Type="http://schemas.openxmlformats.org/officeDocument/2006/relationships/image" Target="../media/image2.png"/><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0.png"/><Relationship Id="rId4" Type="http://schemas.openxmlformats.org/officeDocument/2006/relationships/image" Target="../media/image1.png"/><Relationship Id="rId5" Type="http://schemas.openxmlformats.org/officeDocument/2006/relationships/image" Target="../media/image106.png"/><Relationship Id="rId6" Type="http://schemas.openxmlformats.org/officeDocument/2006/relationships/slide" Target="/ppt/slides/slide7.xml"/><Relationship Id="rId7" Type="http://schemas.openxmlformats.org/officeDocument/2006/relationships/slide" Target="/ppt/slid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05.png"/><Relationship Id="rId6" Type="http://schemas.openxmlformats.org/officeDocument/2006/relationships/slide" Target="/ppt/slides/slide7.xml"/><Relationship Id="rId7" Type="http://schemas.openxmlformats.org/officeDocument/2006/relationships/slide" Target="/ppt/slides/slide7.xml"/></Relationships>
</file>

<file path=ppt/slides/_rels/slide32.xml.rels><?xml version="1.0" encoding="UTF-8" standalone="yes"?><Relationships xmlns="http://schemas.openxmlformats.org/package/2006/relationships"><Relationship Id="rId20" Type="http://schemas.openxmlformats.org/officeDocument/2006/relationships/image" Target="../media/image117.png"/><Relationship Id="rId22" Type="http://schemas.openxmlformats.org/officeDocument/2006/relationships/image" Target="../media/image84.png"/><Relationship Id="rId21" Type="http://schemas.openxmlformats.org/officeDocument/2006/relationships/image" Target="../media/image102.png"/><Relationship Id="rId24" Type="http://schemas.openxmlformats.org/officeDocument/2006/relationships/image" Target="../media/image45.png"/><Relationship Id="rId23"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116.png"/><Relationship Id="rId26" Type="http://schemas.openxmlformats.org/officeDocument/2006/relationships/slide" Target="/ppt/slides/slide7.xml"/><Relationship Id="rId25" Type="http://schemas.openxmlformats.org/officeDocument/2006/relationships/image" Target="../media/image121.png"/><Relationship Id="rId28" Type="http://schemas.openxmlformats.org/officeDocument/2006/relationships/image" Target="../media/image48.png"/><Relationship Id="rId27" Type="http://schemas.openxmlformats.org/officeDocument/2006/relationships/slide" Target="/ppt/slides/slide7.xml"/><Relationship Id="rId5" Type="http://schemas.openxmlformats.org/officeDocument/2006/relationships/image" Target="../media/image1.png"/><Relationship Id="rId6" Type="http://schemas.openxmlformats.org/officeDocument/2006/relationships/hyperlink" Target="https://www.youtube.com/watch?v=wJSwyJ0od7U" TargetMode="External"/><Relationship Id="rId29" Type="http://schemas.openxmlformats.org/officeDocument/2006/relationships/hyperlink" Target="https://www.youtube.com/watch?v=wJSwyJ0od7U" TargetMode="External"/><Relationship Id="rId7" Type="http://schemas.openxmlformats.org/officeDocument/2006/relationships/image" Target="../media/image115.png"/><Relationship Id="rId8" Type="http://schemas.openxmlformats.org/officeDocument/2006/relationships/hyperlink" Target="https://figment.com.mx/sitio/en/projects/rotoplas" TargetMode="External"/><Relationship Id="rId11" Type="http://schemas.openxmlformats.org/officeDocument/2006/relationships/image" Target="../media/image146.png"/><Relationship Id="rId10" Type="http://schemas.openxmlformats.org/officeDocument/2006/relationships/hyperlink" Target="https://figment.com.mx/sitio/en/projects/ghost" TargetMode="External"/><Relationship Id="rId13" Type="http://schemas.openxmlformats.org/officeDocument/2006/relationships/image" Target="../media/image125.png"/><Relationship Id="rId12" Type="http://schemas.openxmlformats.org/officeDocument/2006/relationships/hyperlink" Target="https://figment.com.mx/sitio/en/projects/pctempera" TargetMode="External"/><Relationship Id="rId15" Type="http://schemas.openxmlformats.org/officeDocument/2006/relationships/image" Target="../media/image128.png"/><Relationship Id="rId14" Type="http://schemas.openxmlformats.org/officeDocument/2006/relationships/image" Target="../media/image130.png"/><Relationship Id="rId17" Type="http://schemas.openxmlformats.org/officeDocument/2006/relationships/image" Target="../media/image42.png"/><Relationship Id="rId16" Type="http://schemas.openxmlformats.org/officeDocument/2006/relationships/hyperlink" Target="https://figment.com.mx/sitio/en/projects/pctempera" TargetMode="External"/><Relationship Id="rId19" Type="http://schemas.openxmlformats.org/officeDocument/2006/relationships/image" Target="../media/image101.png"/><Relationship Id="rId18" Type="http://schemas.openxmlformats.org/officeDocument/2006/relationships/hyperlink" Target="https://figment.com.mx/sitio/en/projects/ghos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19.png"/><Relationship Id="rId5" Type="http://schemas.openxmlformats.org/officeDocument/2006/relationships/image" Target="../media/image123.png"/><Relationship Id="rId6" Type="http://schemas.openxmlformats.org/officeDocument/2006/relationships/slide" Target="/ppt/slides/slide7.xml"/><Relationship Id="rId7" Type="http://schemas.openxmlformats.org/officeDocument/2006/relationships/slide" Target="/ppt/slid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20.png"/><Relationship Id="rId6" Type="http://schemas.openxmlformats.org/officeDocument/2006/relationships/slide" Target="/ppt/slides/slide7.xml"/><Relationship Id="rId7" Type="http://schemas.openxmlformats.org/officeDocument/2006/relationships/slide" Target="/ppt/slides/slide7.xml"/></Relationships>
</file>

<file path=ppt/slides/_rels/slide35.xml.rels><?xml version="1.0" encoding="UTF-8" standalone="yes"?><Relationships xmlns="http://schemas.openxmlformats.org/package/2006/relationships"><Relationship Id="rId20" Type="http://schemas.openxmlformats.org/officeDocument/2006/relationships/image" Target="../media/image137.png"/><Relationship Id="rId22" Type="http://schemas.openxmlformats.org/officeDocument/2006/relationships/slide" Target="/ppt/slides/slide7.xml"/><Relationship Id="rId21" Type="http://schemas.openxmlformats.org/officeDocument/2006/relationships/image" Target="../media/image138.png"/><Relationship Id="rId24" Type="http://schemas.openxmlformats.org/officeDocument/2006/relationships/image" Target="../media/image42.png"/><Relationship Id="rId23"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6.png"/><Relationship Id="rId4" Type="http://schemas.openxmlformats.org/officeDocument/2006/relationships/image" Target="../media/image33.png"/><Relationship Id="rId9" Type="http://schemas.openxmlformats.org/officeDocument/2006/relationships/image" Target="../media/image131.png"/><Relationship Id="rId25" Type="http://schemas.openxmlformats.org/officeDocument/2006/relationships/hyperlink" Target="https://youtu.be/orpOv_iSd0o" TargetMode="External"/><Relationship Id="rId5" Type="http://schemas.openxmlformats.org/officeDocument/2006/relationships/image" Target="../media/image43.png"/><Relationship Id="rId6" Type="http://schemas.openxmlformats.org/officeDocument/2006/relationships/image" Target="../media/image1.png"/><Relationship Id="rId7" Type="http://schemas.openxmlformats.org/officeDocument/2006/relationships/hyperlink" Target="https://youtu.be/orpOv_iSd0o" TargetMode="External"/><Relationship Id="rId8" Type="http://schemas.openxmlformats.org/officeDocument/2006/relationships/image" Target="../media/image129.png"/><Relationship Id="rId11" Type="http://schemas.openxmlformats.org/officeDocument/2006/relationships/image" Target="../media/image135.png"/><Relationship Id="rId10" Type="http://schemas.openxmlformats.org/officeDocument/2006/relationships/hyperlink" Target="https://www.youtube.com/watch?v=tzFxhImeFCQ" TargetMode="External"/><Relationship Id="rId13" Type="http://schemas.openxmlformats.org/officeDocument/2006/relationships/image" Target="../media/image141.png"/><Relationship Id="rId12" Type="http://schemas.openxmlformats.org/officeDocument/2006/relationships/image" Target="../media/image136.png"/><Relationship Id="rId15" Type="http://schemas.openxmlformats.org/officeDocument/2006/relationships/image" Target="../media/image48.png"/><Relationship Id="rId14" Type="http://schemas.openxmlformats.org/officeDocument/2006/relationships/hyperlink" Target="https://www.youtube.com/watch?v=tzFxhImeFCQ" TargetMode="External"/><Relationship Id="rId17" Type="http://schemas.openxmlformats.org/officeDocument/2006/relationships/image" Target="../media/image134.png"/><Relationship Id="rId16" Type="http://schemas.openxmlformats.org/officeDocument/2006/relationships/image" Target="../media/image124.png"/><Relationship Id="rId19" Type="http://schemas.openxmlformats.org/officeDocument/2006/relationships/image" Target="../media/image132.png"/><Relationship Id="rId18" Type="http://schemas.openxmlformats.org/officeDocument/2006/relationships/image" Target="../media/image1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slide" Target="/ppt/slides/slide7.xml"/><Relationship Id="rId7" Type="http://schemas.openxmlformats.org/officeDocument/2006/relationships/slide" Target="/ppt/slid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42.png"/><Relationship Id="rId6" Type="http://schemas.openxmlformats.org/officeDocument/2006/relationships/slide" Target="/ppt/slides/slide7.xml"/><Relationship Id="rId7" Type="http://schemas.openxmlformats.org/officeDocument/2006/relationships/slide" Target="/ppt/slid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0.png"/><Relationship Id="rId4" Type="http://schemas.openxmlformats.org/officeDocument/2006/relationships/image" Target="../media/image33.png"/><Relationship Id="rId9" Type="http://schemas.openxmlformats.org/officeDocument/2006/relationships/image" Target="../media/image151.png"/><Relationship Id="rId5" Type="http://schemas.openxmlformats.org/officeDocument/2006/relationships/image" Target="../media/image43.png"/><Relationship Id="rId6" Type="http://schemas.openxmlformats.org/officeDocument/2006/relationships/image" Target="../media/image1.png"/><Relationship Id="rId7" Type="http://schemas.openxmlformats.org/officeDocument/2006/relationships/hyperlink" Target="https://www.youtube.com/watch?v=sP7wcUQ1_nk" TargetMode="External"/><Relationship Id="rId8" Type="http://schemas.openxmlformats.org/officeDocument/2006/relationships/image" Target="../media/image147.png"/><Relationship Id="rId11" Type="http://schemas.openxmlformats.org/officeDocument/2006/relationships/image" Target="../media/image148.png"/><Relationship Id="rId10" Type="http://schemas.openxmlformats.org/officeDocument/2006/relationships/hyperlink" Target="https://www.facebook.com/OmnilaserCDMX" TargetMode="External"/><Relationship Id="rId13" Type="http://schemas.openxmlformats.org/officeDocument/2006/relationships/image" Target="../media/image102.png"/><Relationship Id="rId12" Type="http://schemas.openxmlformats.org/officeDocument/2006/relationships/image" Target="../media/image143.png"/><Relationship Id="rId15" Type="http://schemas.openxmlformats.org/officeDocument/2006/relationships/image" Target="../media/image152.png"/><Relationship Id="rId14" Type="http://schemas.openxmlformats.org/officeDocument/2006/relationships/image" Target="../media/image145.png"/><Relationship Id="rId17" Type="http://schemas.openxmlformats.org/officeDocument/2006/relationships/slide" Target="/ppt/slides/slide7.xml"/><Relationship Id="rId16" Type="http://schemas.openxmlformats.org/officeDocument/2006/relationships/slide" Target="/ppt/slides/slide7.xml"/><Relationship Id="rId19" Type="http://schemas.openxmlformats.org/officeDocument/2006/relationships/image" Target="../media/image48.png"/><Relationship Id="rId18"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44.png"/><Relationship Id="rId5" Type="http://schemas.openxmlformats.org/officeDocument/2006/relationships/image" Target="../media/image1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slide" Target="/ppt/slides/slide7.xml"/><Relationship Id="rId7" Type="http://schemas.openxmlformats.org/officeDocument/2006/relationships/slide" Target="/ppt/slides/slid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slide" Target="/ppt/slides/slide7.xml"/><Relationship Id="rId6" Type="http://schemas.openxmlformats.org/officeDocument/2006/relationships/slide" Target="/ppt/slides/slid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1" Type="http://schemas.openxmlformats.org/officeDocument/2006/relationships/slide" Target="/ppt/slides/slide21.xml"/><Relationship Id="rId10" Type="http://schemas.openxmlformats.org/officeDocument/2006/relationships/slide" Target="/ppt/slides/slide15.xml"/><Relationship Id="rId13" Type="http://schemas.openxmlformats.org/officeDocument/2006/relationships/slide" Target="/ppt/slides/slide18.xml"/><Relationship Id="rId12" Type="http://schemas.openxmlformats.org/officeDocument/2006/relationships/slide" Target="/ppt/slides/slide24.xm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8.xml"/><Relationship Id="rId4" Type="http://schemas.openxmlformats.org/officeDocument/2006/relationships/slide" Target="/ppt/slides/slide4.xml"/><Relationship Id="rId9" Type="http://schemas.openxmlformats.org/officeDocument/2006/relationships/slide" Target="/ppt/slides/slide13.xml"/><Relationship Id="rId15" Type="http://schemas.openxmlformats.org/officeDocument/2006/relationships/slide" Target="/ppt/slides/slide30.xml"/><Relationship Id="rId14" Type="http://schemas.openxmlformats.org/officeDocument/2006/relationships/slide" Target="/ppt/slides/slide27.xml"/><Relationship Id="rId17" Type="http://schemas.openxmlformats.org/officeDocument/2006/relationships/image" Target="../media/image15.png"/><Relationship Id="rId16" Type="http://schemas.openxmlformats.org/officeDocument/2006/relationships/slide" Target="/ppt/slides/slide36.xml"/><Relationship Id="rId5" Type="http://schemas.openxmlformats.org/officeDocument/2006/relationships/slide" Target="/ppt/slides/slide9.xml"/><Relationship Id="rId19" Type="http://schemas.openxmlformats.org/officeDocument/2006/relationships/image" Target="../media/image1.png"/><Relationship Id="rId6" Type="http://schemas.openxmlformats.org/officeDocument/2006/relationships/slide" Target="/ppt/slides/slide10.xml"/><Relationship Id="rId18" Type="http://schemas.openxmlformats.org/officeDocument/2006/relationships/image" Target="../media/image14.png"/><Relationship Id="rId7" Type="http://schemas.openxmlformats.org/officeDocument/2006/relationships/slide" Target="/ppt/slides/slide11.xml"/><Relationship Id="rId8" Type="http://schemas.openxmlformats.org/officeDocument/2006/relationships/slide" Target="/ppt/slides/slide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0" y="0"/>
            <a:ext cx="9144000" cy="5143511"/>
          </a:xfrm>
          <a:prstGeom prst="rect">
            <a:avLst/>
          </a:prstGeom>
          <a:noFill/>
          <a:ln>
            <a:noFill/>
          </a:ln>
        </p:spPr>
      </p:pic>
      <p:grpSp>
        <p:nvGrpSpPr>
          <p:cNvPr id="55" name="Google Shape;55;p1"/>
          <p:cNvGrpSpPr/>
          <p:nvPr/>
        </p:nvGrpSpPr>
        <p:grpSpPr>
          <a:xfrm>
            <a:off x="-49675" y="4665325"/>
            <a:ext cx="3454200" cy="533400"/>
            <a:chOff x="-49675" y="4665325"/>
            <a:chExt cx="3454200" cy="533400"/>
          </a:xfrm>
        </p:grpSpPr>
        <p:pic>
          <p:nvPicPr>
            <p:cNvPr id="56" name="Google Shape;56;p1"/>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57" name="Google Shape;57;p1"/>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0"/>
          <p:cNvSpPr/>
          <p:nvPr/>
        </p:nvSpPr>
        <p:spPr>
          <a:xfrm rot="-5400000">
            <a:off x="7563350" y="3562650"/>
            <a:ext cx="1580700" cy="15810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0"/>
          <p:cNvSpPr txBox="1"/>
          <p:nvPr/>
        </p:nvSpPr>
        <p:spPr>
          <a:xfrm>
            <a:off x="861375" y="2156650"/>
            <a:ext cx="39666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Una de las estrategias fundamentales de nuestra compañía es la optimización. Todo el tiempo estamos probando nuevas estrategias y midiendo los resultados. Hacemos iteraciones y mediciones de todo para tomar decisiones basadas en datos, no porque a alguien le latió.  El resultado es que recibes más valor por tu inversión.</a:t>
            </a:r>
            <a:endParaRPr b="0" i="0" sz="1000" u="none" cap="none" strike="noStrike">
              <a:solidFill>
                <a:srgbClr val="434343"/>
              </a:solidFill>
              <a:latin typeface="Lexend Light"/>
              <a:ea typeface="Lexend Light"/>
              <a:cs typeface="Lexend Light"/>
              <a:sym typeface="Lexend Light"/>
            </a:endParaRPr>
          </a:p>
        </p:txBody>
      </p:sp>
      <p:pic>
        <p:nvPicPr>
          <p:cNvPr id="205" name="Google Shape;205;p10"/>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206" name="Google Shape;206;p10"/>
          <p:cNvPicPr preferRelativeResize="0"/>
          <p:nvPr/>
        </p:nvPicPr>
        <p:blipFill rotWithShape="1">
          <a:blip r:embed="rId4">
            <a:alphaModFix/>
          </a:blip>
          <a:srcRect b="0" l="7528" r="-1532" t="0"/>
          <a:stretch/>
        </p:blipFill>
        <p:spPr>
          <a:xfrm>
            <a:off x="0" y="794550"/>
            <a:ext cx="4263076" cy="1036325"/>
          </a:xfrm>
          <a:prstGeom prst="rect">
            <a:avLst/>
          </a:prstGeom>
          <a:noFill/>
          <a:ln>
            <a:noFill/>
          </a:ln>
        </p:spPr>
      </p:pic>
      <p:pic>
        <p:nvPicPr>
          <p:cNvPr id="207" name="Google Shape;207;p10"/>
          <p:cNvPicPr preferRelativeResize="0"/>
          <p:nvPr/>
        </p:nvPicPr>
        <p:blipFill rotWithShape="1">
          <a:blip r:embed="rId5">
            <a:alphaModFix/>
          </a:blip>
          <a:srcRect b="10504" l="8984" r="7590" t="6056"/>
          <a:stretch/>
        </p:blipFill>
        <p:spPr>
          <a:xfrm>
            <a:off x="5235150" y="384100"/>
            <a:ext cx="3333549" cy="4375299"/>
          </a:xfrm>
          <a:prstGeom prst="rect">
            <a:avLst/>
          </a:prstGeom>
          <a:noFill/>
          <a:ln>
            <a:noFill/>
          </a:ln>
        </p:spPr>
      </p:pic>
      <p:pic>
        <p:nvPicPr>
          <p:cNvPr id="208" name="Google Shape;208;p10"/>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209" name="Google Shape;209;p10">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210" name="Google Shape;210;p10"/>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211" name="Google Shape;211;p10"/>
          <p:cNvGrpSpPr/>
          <p:nvPr/>
        </p:nvGrpSpPr>
        <p:grpSpPr>
          <a:xfrm>
            <a:off x="-49675" y="4665325"/>
            <a:ext cx="3454200" cy="533400"/>
            <a:chOff x="-49675" y="4665325"/>
            <a:chExt cx="3454200" cy="533400"/>
          </a:xfrm>
        </p:grpSpPr>
        <p:pic>
          <p:nvPicPr>
            <p:cNvPr id="212" name="Google Shape;212;p10"/>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213" name="Google Shape;213;p10"/>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11"/>
          <p:cNvGrpSpPr/>
          <p:nvPr/>
        </p:nvGrpSpPr>
        <p:grpSpPr>
          <a:xfrm>
            <a:off x="2762375" y="-100"/>
            <a:ext cx="6381575" cy="5143600"/>
            <a:chOff x="2941500" y="-100"/>
            <a:chExt cx="6381575" cy="5143600"/>
          </a:xfrm>
        </p:grpSpPr>
        <p:sp>
          <p:nvSpPr>
            <p:cNvPr id="219" name="Google Shape;219;p11"/>
            <p:cNvSpPr/>
            <p:nvPr/>
          </p:nvSpPr>
          <p:spPr>
            <a:xfrm>
              <a:off x="2941500" y="-100"/>
              <a:ext cx="5235300" cy="5143500"/>
            </a:xfrm>
            <a:prstGeom prst="parallelogram">
              <a:avLst>
                <a:gd fmla="val 24490" name="adj"/>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1"/>
            <p:cNvSpPr/>
            <p:nvPr/>
          </p:nvSpPr>
          <p:spPr>
            <a:xfrm>
              <a:off x="6110375" y="0"/>
              <a:ext cx="32127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1" name="Google Shape;221;p11"/>
          <p:cNvSpPr txBox="1"/>
          <p:nvPr/>
        </p:nvSpPr>
        <p:spPr>
          <a:xfrm>
            <a:off x="4494400" y="1803400"/>
            <a:ext cx="3873300" cy="21702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Tenemos la capacidad de atenderte, sin importar el tipo o tamaño de empresa en que trabajes. ¿Eres una multinacional? No hay problema, ya atendemos a varias. ¿Eres una startup con necesidades muy especiales? Tampoco hay problema. Figment es capaz de crecer y adaptarse a lo que necesites, inclusive cuando tu proyecto crezca muy rápido. Somos la última agencia que necesitarás.  Nuestro equipo crecerá con tu marca, y con tu éxito.</a:t>
            </a:r>
            <a:endParaRPr b="0" i="0" sz="1000" u="none" cap="none" strike="noStrike">
              <a:solidFill>
                <a:srgbClr val="434343"/>
              </a:solidFill>
              <a:latin typeface="Lexend Light"/>
              <a:ea typeface="Lexend Light"/>
              <a:cs typeface="Lexend Light"/>
              <a:sym typeface="Lexend Light"/>
            </a:endParaRPr>
          </a:p>
        </p:txBody>
      </p:sp>
      <p:pic>
        <p:nvPicPr>
          <p:cNvPr id="222" name="Google Shape;222;p11"/>
          <p:cNvPicPr preferRelativeResize="0"/>
          <p:nvPr/>
        </p:nvPicPr>
        <p:blipFill rotWithShape="1">
          <a:blip r:embed="rId3">
            <a:alphaModFix/>
          </a:blip>
          <a:srcRect b="0" l="-1847" r="7087" t="0"/>
          <a:stretch/>
        </p:blipFill>
        <p:spPr>
          <a:xfrm>
            <a:off x="4376000" y="443175"/>
            <a:ext cx="4768000" cy="1024475"/>
          </a:xfrm>
          <a:prstGeom prst="rect">
            <a:avLst/>
          </a:prstGeom>
          <a:noFill/>
          <a:ln>
            <a:noFill/>
          </a:ln>
        </p:spPr>
      </p:pic>
      <p:pic>
        <p:nvPicPr>
          <p:cNvPr id="223" name="Google Shape;223;p11"/>
          <p:cNvPicPr preferRelativeResize="0"/>
          <p:nvPr/>
        </p:nvPicPr>
        <p:blipFill rotWithShape="1">
          <a:blip r:embed="rId4">
            <a:alphaModFix/>
          </a:blip>
          <a:srcRect b="0" l="8062" r="-1589" t="0"/>
          <a:stretch/>
        </p:blipFill>
        <p:spPr>
          <a:xfrm>
            <a:off x="123700" y="1367177"/>
            <a:ext cx="4294500" cy="3393485"/>
          </a:xfrm>
          <a:prstGeom prst="rect">
            <a:avLst/>
          </a:prstGeom>
          <a:noFill/>
          <a:ln>
            <a:noFill/>
          </a:ln>
        </p:spPr>
      </p:pic>
      <p:sp>
        <p:nvSpPr>
          <p:cNvPr id="224" name="Google Shape;224;p11">
            <a:hlinkClick action="ppaction://hlinksldjump" r:id="rId5"/>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6">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225" name="Google Shape;225;p11"/>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pic>
        <p:nvPicPr>
          <p:cNvPr id="226" name="Google Shape;226;p11"/>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grpSp>
        <p:nvGrpSpPr>
          <p:cNvPr id="227" name="Google Shape;227;p11"/>
          <p:cNvGrpSpPr/>
          <p:nvPr/>
        </p:nvGrpSpPr>
        <p:grpSpPr>
          <a:xfrm>
            <a:off x="-49675" y="4665325"/>
            <a:ext cx="3454200" cy="533400"/>
            <a:chOff x="-49675" y="4665325"/>
            <a:chExt cx="3454200" cy="533400"/>
          </a:xfrm>
        </p:grpSpPr>
        <p:pic>
          <p:nvPicPr>
            <p:cNvPr id="228" name="Google Shape;228;p11"/>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229" name="Google Shape;229;p11"/>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2"/>
          <p:cNvSpPr txBox="1"/>
          <p:nvPr/>
        </p:nvSpPr>
        <p:spPr>
          <a:xfrm>
            <a:off x="1184863" y="1590263"/>
            <a:ext cx="4838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Nuestras metodologías han sido probadas y refinadas a lo largo de 21 años </a:t>
            </a:r>
            <a:r>
              <a:rPr b="0" i="0" lang="es-419" sz="1000" u="none" cap="none" strike="noStrike">
                <a:solidFill>
                  <a:schemeClr val="dk1"/>
                </a:solidFill>
                <a:latin typeface="Lexend Light"/>
                <a:ea typeface="Lexend Light"/>
                <a:cs typeface="Lexend Light"/>
                <a:sym typeface="Lexend Light"/>
              </a:rPr>
              <a:t>harán que destaquen todas tus iniciativas digitales. De igual forma adoptamos filosofías externas como Design Thinking.  Estas recetas nos hace diferentes, enfocados a mejorar continuamente, y entregarte resultados cada vez mejores.</a:t>
            </a:r>
            <a:endParaRPr b="0" i="0" sz="1000" u="none" cap="none" strike="noStrike">
              <a:solidFill>
                <a:srgbClr val="000000"/>
              </a:solidFill>
              <a:latin typeface="Lexend Light"/>
              <a:ea typeface="Lexend Light"/>
              <a:cs typeface="Lexend Light"/>
              <a:sym typeface="Lexend Light"/>
            </a:endParaRPr>
          </a:p>
        </p:txBody>
      </p:sp>
      <p:pic>
        <p:nvPicPr>
          <p:cNvPr id="235" name="Google Shape;235;p12"/>
          <p:cNvPicPr preferRelativeResize="0"/>
          <p:nvPr/>
        </p:nvPicPr>
        <p:blipFill rotWithShape="1">
          <a:blip r:embed="rId3">
            <a:alphaModFix/>
          </a:blip>
          <a:srcRect b="0" l="19106" r="0" t="0"/>
          <a:stretch/>
        </p:blipFill>
        <p:spPr>
          <a:xfrm>
            <a:off x="0" y="400850"/>
            <a:ext cx="5229302" cy="869200"/>
          </a:xfrm>
          <a:prstGeom prst="rect">
            <a:avLst/>
          </a:prstGeom>
          <a:noFill/>
          <a:ln>
            <a:noFill/>
          </a:ln>
        </p:spPr>
      </p:pic>
      <p:pic>
        <p:nvPicPr>
          <p:cNvPr id="236" name="Google Shape;236;p12"/>
          <p:cNvPicPr preferRelativeResize="0"/>
          <p:nvPr/>
        </p:nvPicPr>
        <p:blipFill rotWithShape="1">
          <a:blip r:embed="rId4">
            <a:alphaModFix/>
          </a:blip>
          <a:srcRect b="0" l="0" r="0" t="0"/>
          <a:stretch/>
        </p:blipFill>
        <p:spPr>
          <a:xfrm>
            <a:off x="2103162" y="2789475"/>
            <a:ext cx="5449375" cy="1858725"/>
          </a:xfrm>
          <a:prstGeom prst="rect">
            <a:avLst/>
          </a:prstGeom>
          <a:noFill/>
          <a:ln>
            <a:noFill/>
          </a:ln>
        </p:spPr>
      </p:pic>
      <p:sp>
        <p:nvSpPr>
          <p:cNvPr id="237" name="Google Shape;237;p12"/>
          <p:cNvSpPr/>
          <p:nvPr/>
        </p:nvSpPr>
        <p:spPr>
          <a:xfrm rot="-5400000">
            <a:off x="7388575" y="3388200"/>
            <a:ext cx="1561500" cy="19491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1DAE4"/>
              </a:solidFill>
              <a:latin typeface="Arial"/>
              <a:ea typeface="Arial"/>
              <a:cs typeface="Arial"/>
              <a:sym typeface="Arial"/>
            </a:endParaRPr>
          </a:p>
        </p:txBody>
      </p:sp>
      <p:pic>
        <p:nvPicPr>
          <p:cNvPr id="238" name="Google Shape;238;p1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239" name="Google Shape;239;p12">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240" name="Google Shape;240;p1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grpSp>
        <p:nvGrpSpPr>
          <p:cNvPr id="241" name="Google Shape;241;p12"/>
          <p:cNvGrpSpPr/>
          <p:nvPr/>
        </p:nvGrpSpPr>
        <p:grpSpPr>
          <a:xfrm>
            <a:off x="-49675" y="4665325"/>
            <a:ext cx="3454200" cy="533400"/>
            <a:chOff x="-49675" y="4665325"/>
            <a:chExt cx="3454200" cy="533400"/>
          </a:xfrm>
        </p:grpSpPr>
        <p:pic>
          <p:nvPicPr>
            <p:cNvPr id="242" name="Google Shape;242;p1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243" name="Google Shape;243;p12"/>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3"/>
          <p:cNvSpPr txBox="1"/>
          <p:nvPr/>
        </p:nvSpPr>
        <p:spPr>
          <a:xfrm>
            <a:off x="4475575" y="1724800"/>
            <a:ext cx="3646200" cy="21702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Todo esto lo logramos con una relación Precio/Expertise que difícilmente vas a encontrar en otro lado. Las estrategias que proponemos son rentables, y producen resultados. Nuestra meta no es ganar premios (aunque no los regresamos cuando nos los dan). Es que cumplas y superes tus objetivos, con la menor cantidad de dolores de cabeza posibles. Y si de paso la pasamos bien todos en el camino mientras trabajamos, pues mejor. </a:t>
            </a:r>
            <a:endParaRPr b="0" i="0" sz="1000" u="none" cap="none" strike="noStrike">
              <a:solidFill>
                <a:srgbClr val="434343"/>
              </a:solidFill>
              <a:latin typeface="Lexend Light"/>
              <a:ea typeface="Lexend Light"/>
              <a:cs typeface="Lexend Light"/>
              <a:sym typeface="Lexend Light"/>
            </a:endParaRPr>
          </a:p>
        </p:txBody>
      </p:sp>
      <p:sp>
        <p:nvSpPr>
          <p:cNvPr id="249" name="Google Shape;249;p13"/>
          <p:cNvSpPr/>
          <p:nvPr/>
        </p:nvSpPr>
        <p:spPr>
          <a:xfrm rot="-5400000">
            <a:off x="7363350" y="3362850"/>
            <a:ext cx="903600" cy="2657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 name="Google Shape;250;p13"/>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251" name="Google Shape;251;p13"/>
          <p:cNvPicPr preferRelativeResize="0"/>
          <p:nvPr/>
        </p:nvPicPr>
        <p:blipFill rotWithShape="1">
          <a:blip r:embed="rId4">
            <a:alphaModFix/>
          </a:blip>
          <a:srcRect b="0" l="-4536" r="16793" t="0"/>
          <a:stretch/>
        </p:blipFill>
        <p:spPr>
          <a:xfrm>
            <a:off x="4216750" y="521050"/>
            <a:ext cx="4927252" cy="1203750"/>
          </a:xfrm>
          <a:prstGeom prst="rect">
            <a:avLst/>
          </a:prstGeom>
          <a:noFill/>
          <a:ln>
            <a:noFill/>
          </a:ln>
        </p:spPr>
      </p:pic>
      <p:pic>
        <p:nvPicPr>
          <p:cNvPr id="252" name="Google Shape;252;p13"/>
          <p:cNvPicPr preferRelativeResize="0"/>
          <p:nvPr/>
        </p:nvPicPr>
        <p:blipFill rotWithShape="1">
          <a:blip r:embed="rId5">
            <a:alphaModFix/>
          </a:blip>
          <a:srcRect b="0" l="0" r="13111" t="0"/>
          <a:stretch/>
        </p:blipFill>
        <p:spPr>
          <a:xfrm>
            <a:off x="230950" y="290175"/>
            <a:ext cx="3828576" cy="4164474"/>
          </a:xfrm>
          <a:prstGeom prst="rect">
            <a:avLst/>
          </a:prstGeom>
          <a:noFill/>
          <a:ln>
            <a:noFill/>
          </a:ln>
        </p:spPr>
      </p:pic>
      <p:sp>
        <p:nvSpPr>
          <p:cNvPr id="253" name="Google Shape;253;p13">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grpSp>
        <p:nvGrpSpPr>
          <p:cNvPr id="254" name="Google Shape;254;p13"/>
          <p:cNvGrpSpPr/>
          <p:nvPr/>
        </p:nvGrpSpPr>
        <p:grpSpPr>
          <a:xfrm>
            <a:off x="-49675" y="4665325"/>
            <a:ext cx="3454200" cy="533400"/>
            <a:chOff x="-49675" y="4665325"/>
            <a:chExt cx="3454200" cy="533400"/>
          </a:xfrm>
        </p:grpSpPr>
        <p:pic>
          <p:nvPicPr>
            <p:cNvPr id="255" name="Google Shape;255;p13"/>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256" name="Google Shape;256;p13"/>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4"/>
          <p:cNvSpPr/>
          <p:nvPr/>
        </p:nvSpPr>
        <p:spPr>
          <a:xfrm>
            <a:off x="0" y="-11450"/>
            <a:ext cx="46281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2" name="Google Shape;262;p14"/>
          <p:cNvPicPr preferRelativeResize="0"/>
          <p:nvPr/>
        </p:nvPicPr>
        <p:blipFill rotWithShape="1">
          <a:blip r:embed="rId3">
            <a:alphaModFix/>
          </a:blip>
          <a:srcRect b="0" l="0" r="0" t="0"/>
          <a:stretch/>
        </p:blipFill>
        <p:spPr>
          <a:xfrm>
            <a:off x="3940800" y="515501"/>
            <a:ext cx="3340521" cy="4248300"/>
          </a:xfrm>
          <a:prstGeom prst="rect">
            <a:avLst/>
          </a:prstGeom>
          <a:noFill/>
          <a:ln>
            <a:noFill/>
          </a:ln>
        </p:spPr>
      </p:pic>
      <p:pic>
        <p:nvPicPr>
          <p:cNvPr id="263" name="Google Shape;263;p14"/>
          <p:cNvPicPr preferRelativeResize="0"/>
          <p:nvPr/>
        </p:nvPicPr>
        <p:blipFill rotWithShape="1">
          <a:blip r:embed="rId4">
            <a:alphaModFix/>
          </a:blip>
          <a:srcRect b="0" l="0" r="24590" t="0"/>
          <a:stretch/>
        </p:blipFill>
        <p:spPr>
          <a:xfrm>
            <a:off x="1204149" y="1852350"/>
            <a:ext cx="3423950" cy="1130850"/>
          </a:xfrm>
          <a:prstGeom prst="rect">
            <a:avLst/>
          </a:prstGeom>
          <a:noFill/>
          <a:ln>
            <a:noFill/>
          </a:ln>
        </p:spPr>
      </p:pic>
      <p:pic>
        <p:nvPicPr>
          <p:cNvPr id="264" name="Google Shape;264;p14"/>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pic>
        <p:nvPicPr>
          <p:cNvPr id="265" name="Google Shape;265;p14"/>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grpSp>
        <p:nvGrpSpPr>
          <p:cNvPr id="266" name="Google Shape;266;p14"/>
          <p:cNvGrpSpPr/>
          <p:nvPr/>
        </p:nvGrpSpPr>
        <p:grpSpPr>
          <a:xfrm>
            <a:off x="-49675" y="4665325"/>
            <a:ext cx="3454200" cy="533400"/>
            <a:chOff x="-49675" y="4665325"/>
            <a:chExt cx="3454200" cy="533400"/>
          </a:xfrm>
        </p:grpSpPr>
        <p:pic>
          <p:nvPicPr>
            <p:cNvPr id="267" name="Google Shape;267;p14"/>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268" name="Google Shape;268;p14"/>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15"/>
          <p:cNvPicPr preferRelativeResize="0"/>
          <p:nvPr/>
        </p:nvPicPr>
        <p:blipFill rotWithShape="1">
          <a:blip r:embed="rId3">
            <a:alphaModFix/>
          </a:blip>
          <a:srcRect b="0" l="0" r="0" t="0"/>
          <a:stretch/>
        </p:blipFill>
        <p:spPr>
          <a:xfrm>
            <a:off x="4941150" y="50"/>
            <a:ext cx="2966250" cy="1454000"/>
          </a:xfrm>
          <a:prstGeom prst="rect">
            <a:avLst/>
          </a:prstGeom>
          <a:noFill/>
          <a:ln>
            <a:noFill/>
          </a:ln>
        </p:spPr>
      </p:pic>
      <p:sp>
        <p:nvSpPr>
          <p:cNvPr id="274" name="Google Shape;274;p15"/>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5"/>
          <p:cNvSpPr/>
          <p:nvPr/>
        </p:nvSpPr>
        <p:spPr>
          <a:xfrm rot="-8100000">
            <a:off x="-721491" y="2453308"/>
            <a:ext cx="1408132" cy="1408132"/>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p1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pic>
        <p:nvPicPr>
          <p:cNvPr id="277" name="Google Shape;277;p15"/>
          <p:cNvPicPr preferRelativeResize="0"/>
          <p:nvPr/>
        </p:nvPicPr>
        <p:blipFill rotWithShape="1">
          <a:blip r:embed="rId5">
            <a:alphaModFix/>
          </a:blip>
          <a:srcRect b="6868" l="0" r="56191" t="5519"/>
          <a:stretch/>
        </p:blipFill>
        <p:spPr>
          <a:xfrm>
            <a:off x="682775" y="223374"/>
            <a:ext cx="3854251" cy="4335849"/>
          </a:xfrm>
          <a:prstGeom prst="rect">
            <a:avLst/>
          </a:prstGeom>
          <a:noFill/>
          <a:ln>
            <a:noFill/>
          </a:ln>
        </p:spPr>
      </p:pic>
      <p:sp>
        <p:nvSpPr>
          <p:cNvPr id="278" name="Google Shape;278;p15"/>
          <p:cNvSpPr txBox="1"/>
          <p:nvPr/>
        </p:nvSpPr>
        <p:spPr>
          <a:xfrm>
            <a:off x="4883225" y="1645475"/>
            <a:ext cx="3328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Las Redes Sociales son el nuevo frente de batalla del marketing. En </a:t>
            </a:r>
            <a:r>
              <a:rPr b="0" i="0" lang="es-419" sz="1000" u="none" cap="none" strike="noStrike">
                <a:solidFill>
                  <a:srgbClr val="000000"/>
                </a:solidFill>
                <a:latin typeface="Lexend SemiBold"/>
                <a:ea typeface="Lexend SemiBold"/>
                <a:cs typeface="Lexend SemiBold"/>
                <a:sym typeface="Lexend SemiBold"/>
              </a:rPr>
              <a:t>Figment</a:t>
            </a:r>
            <a:r>
              <a:rPr b="1" i="0" lang="es-419" sz="1000" u="none" cap="none" strike="noStrike">
                <a:solidFill>
                  <a:srgbClr val="000000"/>
                </a:solidFill>
                <a:latin typeface="Lexend"/>
                <a:ea typeface="Lexend"/>
                <a:cs typeface="Lexend"/>
                <a:sym typeface="Lexend"/>
              </a:rPr>
              <a:t> </a:t>
            </a:r>
            <a:r>
              <a:rPr b="0" i="0" lang="es-419" sz="1000" u="none" cap="none" strike="noStrike">
                <a:solidFill>
                  <a:srgbClr val="000000"/>
                </a:solidFill>
                <a:latin typeface="Lexend Light"/>
                <a:ea typeface="Lexend Light"/>
                <a:cs typeface="Lexend Light"/>
                <a:sym typeface="Lexend Light"/>
              </a:rPr>
              <a:t>tenemos métodos propietarios para generarlas, mantenerlas, y hacerlas crecer. De esta forma </a:t>
            </a:r>
            <a:r>
              <a:rPr b="0" i="0" lang="es-419" sz="1000" u="none" cap="none" strike="noStrike">
                <a:solidFill>
                  <a:srgbClr val="000000"/>
                </a:solidFill>
                <a:latin typeface="Lexend SemiBold"/>
                <a:ea typeface="Lexend SemiBold"/>
                <a:cs typeface="Lexend SemiBold"/>
                <a:sym typeface="Lexend SemiBold"/>
              </a:rPr>
              <a:t>tu mensaje llega a cada vez más personas. </a:t>
            </a:r>
            <a:r>
              <a:rPr b="0" i="0" lang="es-419" sz="1000" u="none" cap="none" strike="noStrike">
                <a:solidFill>
                  <a:srgbClr val="000000"/>
                </a:solidFill>
                <a:latin typeface="Lexend Light"/>
                <a:ea typeface="Lexend Light"/>
                <a:cs typeface="Lexend Light"/>
                <a:sym typeface="Lexend Light"/>
              </a:rPr>
              <a:t>Desde la creación de contenido de alta calidad, la respuesta a cada comentario, o la interpretación de reportes y datos, trabajamos diario para que tengas una presencia social tan fuerte y dinámica como es tu marca.</a:t>
            </a:r>
            <a:endParaRPr b="0" i="0" sz="1000" u="none" cap="none" strike="noStrike">
              <a:solidFill>
                <a:srgbClr val="434343"/>
              </a:solidFill>
              <a:latin typeface="Lexend Light"/>
              <a:ea typeface="Lexend Light"/>
              <a:cs typeface="Lexend Light"/>
              <a:sym typeface="Lexend Light"/>
            </a:endParaRPr>
          </a:p>
        </p:txBody>
      </p:sp>
      <p:pic>
        <p:nvPicPr>
          <p:cNvPr id="279" name="Google Shape;279;p1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280" name="Google Shape;280;p15">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grpSp>
        <p:nvGrpSpPr>
          <p:cNvPr id="281" name="Google Shape;281;p15"/>
          <p:cNvGrpSpPr/>
          <p:nvPr/>
        </p:nvGrpSpPr>
        <p:grpSpPr>
          <a:xfrm>
            <a:off x="-49675" y="4665325"/>
            <a:ext cx="3454200" cy="533400"/>
            <a:chOff x="-49675" y="4665325"/>
            <a:chExt cx="3454200" cy="533400"/>
          </a:xfrm>
        </p:grpSpPr>
        <p:pic>
          <p:nvPicPr>
            <p:cNvPr id="282" name="Google Shape;282;p1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283" name="Google Shape;283;p15"/>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16"/>
          <p:cNvPicPr preferRelativeResize="0"/>
          <p:nvPr/>
        </p:nvPicPr>
        <p:blipFill rotWithShape="1">
          <a:blip r:embed="rId3">
            <a:alphaModFix/>
          </a:blip>
          <a:srcRect b="0" l="0" r="0" t="0"/>
          <a:stretch/>
        </p:blipFill>
        <p:spPr>
          <a:xfrm>
            <a:off x="969348" y="735875"/>
            <a:ext cx="1865127" cy="1295100"/>
          </a:xfrm>
          <a:prstGeom prst="rect">
            <a:avLst/>
          </a:prstGeom>
          <a:noFill/>
          <a:ln>
            <a:noFill/>
          </a:ln>
        </p:spPr>
      </p:pic>
      <p:grpSp>
        <p:nvGrpSpPr>
          <p:cNvPr id="289" name="Google Shape;289;p16"/>
          <p:cNvGrpSpPr/>
          <p:nvPr/>
        </p:nvGrpSpPr>
        <p:grpSpPr>
          <a:xfrm>
            <a:off x="4095225" y="0"/>
            <a:ext cx="5142600" cy="5143500"/>
            <a:chOff x="4095225" y="0"/>
            <a:chExt cx="5142600" cy="5143500"/>
          </a:xfrm>
        </p:grpSpPr>
        <p:sp>
          <p:nvSpPr>
            <p:cNvPr id="290" name="Google Shape;290;p16"/>
            <p:cNvSpPr/>
            <p:nvPr/>
          </p:nvSpPr>
          <p:spPr>
            <a:xfrm rot="2700000">
              <a:off x="4848341" y="753691"/>
              <a:ext cx="3636367" cy="3636367"/>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6"/>
            <p:cNvSpPr/>
            <p:nvPr/>
          </p:nvSpPr>
          <p:spPr>
            <a:xfrm>
              <a:off x="6658350" y="0"/>
              <a:ext cx="2485800" cy="5143500"/>
            </a:xfrm>
            <a:prstGeom prst="rect">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2" name="Google Shape;292;p16"/>
          <p:cNvSpPr/>
          <p:nvPr/>
        </p:nvSpPr>
        <p:spPr>
          <a:xfrm>
            <a:off x="0" y="80912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3" name="Google Shape;293;p16"/>
          <p:cNvGrpSpPr/>
          <p:nvPr/>
        </p:nvGrpSpPr>
        <p:grpSpPr>
          <a:xfrm>
            <a:off x="3498267" y="-73078"/>
            <a:ext cx="5645783" cy="5227662"/>
            <a:chOff x="3498267" y="-73078"/>
            <a:chExt cx="5645783" cy="5227662"/>
          </a:xfrm>
        </p:grpSpPr>
        <p:sp>
          <p:nvSpPr>
            <p:cNvPr id="294" name="Google Shape;294;p16"/>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5" name="Google Shape;295;p16"/>
            <p:cNvGrpSpPr/>
            <p:nvPr/>
          </p:nvGrpSpPr>
          <p:grpSpPr>
            <a:xfrm>
              <a:off x="4783882" y="4250379"/>
              <a:ext cx="890768" cy="904205"/>
              <a:chOff x="4783882" y="4250379"/>
              <a:chExt cx="890768" cy="904205"/>
            </a:xfrm>
          </p:grpSpPr>
          <p:cxnSp>
            <p:nvCxnSpPr>
              <p:cNvPr id="296" name="Google Shape;296;p16"/>
              <p:cNvCxnSpPr/>
              <p:nvPr/>
            </p:nvCxnSpPr>
            <p:spPr>
              <a:xfrm rot="10800000">
                <a:off x="4939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297" name="Google Shape;297;p16"/>
              <p:cNvSpPr/>
              <p:nvPr/>
            </p:nvSpPr>
            <p:spPr>
              <a:xfrm>
                <a:off x="4783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 name="Google Shape;298;p16"/>
            <p:cNvGrpSpPr/>
            <p:nvPr/>
          </p:nvGrpSpPr>
          <p:grpSpPr>
            <a:xfrm>
              <a:off x="3498267" y="-73078"/>
              <a:ext cx="873930" cy="568861"/>
              <a:chOff x="3498267" y="-73078"/>
              <a:chExt cx="873930" cy="568861"/>
            </a:xfrm>
          </p:grpSpPr>
          <p:cxnSp>
            <p:nvCxnSpPr>
              <p:cNvPr id="299" name="Google Shape;299;p16"/>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300" name="Google Shape;300;p16"/>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301" name="Google Shape;301;p16"/>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02" name="Google Shape;302;p16"/>
          <p:cNvSpPr txBox="1"/>
          <p:nvPr/>
        </p:nvSpPr>
        <p:spPr>
          <a:xfrm>
            <a:off x="6233975" y="12128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chemeClr val="lt1"/>
                </a:solidFill>
                <a:latin typeface="Lexend ExtraBold"/>
                <a:ea typeface="Lexend ExtraBold"/>
                <a:cs typeface="Lexend ExtraBold"/>
                <a:sym typeface="Lexend ExtraBold"/>
              </a:rPr>
              <a:t>&amp;</a:t>
            </a:r>
            <a:endParaRPr b="0" i="0" sz="2800" u="none" cap="none" strike="noStrike">
              <a:solidFill>
                <a:schemeClr val="lt1"/>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chemeClr val="lt1"/>
                </a:solidFill>
                <a:latin typeface="Lexend ExtraBold"/>
                <a:ea typeface="Lexend ExtraBold"/>
                <a:cs typeface="Lexend ExtraBold"/>
                <a:sym typeface="Lexend ExtraBold"/>
              </a:rPr>
              <a:t>!</a:t>
            </a:r>
            <a:endParaRPr b="0" i="0" sz="2800" u="none" cap="none" strike="noStrike">
              <a:solidFill>
                <a:schemeClr val="lt1"/>
              </a:solidFill>
              <a:latin typeface="Lexend ExtraBold"/>
              <a:ea typeface="Lexend ExtraBold"/>
              <a:cs typeface="Lexend ExtraBold"/>
              <a:sym typeface="Lexend ExtraBold"/>
            </a:endParaRPr>
          </a:p>
        </p:txBody>
      </p:sp>
      <p:sp>
        <p:nvSpPr>
          <p:cNvPr id="303" name="Google Shape;303;p16"/>
          <p:cNvSpPr txBox="1"/>
          <p:nvPr/>
        </p:nvSpPr>
        <p:spPr>
          <a:xfrm>
            <a:off x="2194950" y="1507775"/>
            <a:ext cx="1188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SOCIAL</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MEDIA</a:t>
            </a:r>
            <a:endParaRPr b="0" i="0" sz="1100" u="none" cap="none" strike="noStrike">
              <a:solidFill>
                <a:srgbClr val="000000"/>
              </a:solidFill>
              <a:latin typeface="Lexend ExtraBold"/>
              <a:ea typeface="Lexend ExtraBold"/>
              <a:cs typeface="Lexend ExtraBold"/>
              <a:sym typeface="Lexend ExtraBold"/>
            </a:endParaRPr>
          </a:p>
        </p:txBody>
      </p:sp>
      <p:pic>
        <p:nvPicPr>
          <p:cNvPr id="304" name="Google Shape;304;p16"/>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305" name="Google Shape;305;p16"/>
          <p:cNvSpPr txBox="1"/>
          <p:nvPr/>
        </p:nvSpPr>
        <p:spPr>
          <a:xfrm>
            <a:off x="1216575" y="2154700"/>
            <a:ext cx="2977200" cy="2085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Creación y manejo de comunidades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Reportes y análisis de datos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Creación y gestión de contenido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Monitoreo continuo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Crisis management</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Implementación de social listening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Advanced Social Management System</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Corrección de estilo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Mailings masivos</a:t>
            </a:r>
            <a:endParaRPr b="0" i="0" sz="950" u="none" cap="none" strike="noStrike">
              <a:solidFill>
                <a:srgbClr val="000000"/>
              </a:solidFill>
              <a:latin typeface="Lexend Light"/>
              <a:ea typeface="Lexend Light"/>
              <a:cs typeface="Lexend Light"/>
              <a:sym typeface="Lexend Light"/>
            </a:endParaRPr>
          </a:p>
        </p:txBody>
      </p:sp>
      <p:sp>
        <p:nvSpPr>
          <p:cNvPr id="306" name="Google Shape;306;p16"/>
          <p:cNvSpPr txBox="1"/>
          <p:nvPr/>
        </p:nvSpPr>
        <p:spPr>
          <a:xfrm>
            <a:off x="6233975" y="2183425"/>
            <a:ext cx="23946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Generamos contenido de valor, y atendemos redes sociales que hoy tienen más de </a:t>
            </a:r>
            <a:r>
              <a:rPr b="1" i="0" lang="es-419" sz="1000" u="none" cap="none" strike="noStrike">
                <a:solidFill>
                  <a:schemeClr val="dk1"/>
                </a:solidFill>
                <a:latin typeface="Lexend"/>
                <a:ea typeface="Lexend"/>
                <a:cs typeface="Lexend"/>
                <a:sym typeface="Lexend"/>
              </a:rPr>
              <a:t>3.5 millones de usuarios suscritos</a:t>
            </a:r>
            <a:r>
              <a:rPr b="0" i="0" lang="es-419" sz="1000" u="none" cap="none" strike="noStrike">
                <a:solidFill>
                  <a:schemeClr val="dk1"/>
                </a:solidFill>
                <a:latin typeface="Lexend Light"/>
                <a:ea typeface="Lexend Light"/>
                <a:cs typeface="Lexend Light"/>
                <a:sym typeface="Lexend Light"/>
              </a:rPr>
              <a:t>. Muchas de estas comunidades fueron creadas desde cero por nosotros.</a:t>
            </a:r>
            <a:endParaRPr b="0" i="0" sz="950" u="none" cap="none" strike="noStrike">
              <a:solidFill>
                <a:schemeClr val="dk1"/>
              </a:solidFill>
              <a:latin typeface="Lexend Light"/>
              <a:ea typeface="Lexend Light"/>
              <a:cs typeface="Lexend Light"/>
              <a:sym typeface="Lexend Light"/>
            </a:endParaRPr>
          </a:p>
        </p:txBody>
      </p:sp>
      <p:grpSp>
        <p:nvGrpSpPr>
          <p:cNvPr id="307" name="Google Shape;307;p16"/>
          <p:cNvGrpSpPr/>
          <p:nvPr/>
        </p:nvGrpSpPr>
        <p:grpSpPr>
          <a:xfrm>
            <a:off x="1146378" y="2304041"/>
            <a:ext cx="70199" cy="1786927"/>
            <a:chOff x="1142800" y="1488325"/>
            <a:chExt cx="73800" cy="1878800"/>
          </a:xfrm>
        </p:grpSpPr>
        <p:sp>
          <p:nvSpPr>
            <p:cNvPr id="308" name="Google Shape;308;p16"/>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6"/>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6"/>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6"/>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6"/>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6"/>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6"/>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6"/>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6"/>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7" name="Google Shape;317;p16"/>
          <p:cNvPicPr preferRelativeResize="0"/>
          <p:nvPr/>
        </p:nvPicPr>
        <p:blipFill rotWithShape="1">
          <a:blip r:embed="rId5">
            <a:alphaModFix/>
          </a:blip>
          <a:srcRect b="0" l="0" r="0" t="0"/>
          <a:stretch/>
        </p:blipFill>
        <p:spPr>
          <a:xfrm>
            <a:off x="4059500" y="504050"/>
            <a:ext cx="2122325" cy="2295675"/>
          </a:xfrm>
          <a:prstGeom prst="rect">
            <a:avLst/>
          </a:prstGeom>
          <a:noFill/>
          <a:ln>
            <a:noFill/>
          </a:ln>
        </p:spPr>
      </p:pic>
      <p:pic>
        <p:nvPicPr>
          <p:cNvPr id="318" name="Google Shape;318;p16"/>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319" name="Google Shape;319;p16">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320" name="Google Shape;320;p16"/>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321" name="Google Shape;321;p16"/>
          <p:cNvGrpSpPr/>
          <p:nvPr/>
        </p:nvGrpSpPr>
        <p:grpSpPr>
          <a:xfrm>
            <a:off x="-49675" y="4665325"/>
            <a:ext cx="3454200" cy="533400"/>
            <a:chOff x="-49675" y="4665325"/>
            <a:chExt cx="3454200" cy="533400"/>
          </a:xfrm>
        </p:grpSpPr>
        <p:pic>
          <p:nvPicPr>
            <p:cNvPr id="322" name="Google Shape;322;p16"/>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323" name="Google Shape;323;p16"/>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17"/>
          <p:cNvPicPr preferRelativeResize="0"/>
          <p:nvPr/>
        </p:nvPicPr>
        <p:blipFill rotWithShape="1">
          <a:blip r:embed="rId3">
            <a:alphaModFix/>
          </a:blip>
          <a:srcRect b="-4384" l="1921" r="0" t="0"/>
          <a:stretch/>
        </p:blipFill>
        <p:spPr>
          <a:xfrm>
            <a:off x="-76200" y="469151"/>
            <a:ext cx="2647300" cy="2435200"/>
          </a:xfrm>
          <a:prstGeom prst="rect">
            <a:avLst/>
          </a:prstGeom>
          <a:noFill/>
          <a:ln>
            <a:noFill/>
          </a:ln>
        </p:spPr>
      </p:pic>
      <p:sp>
        <p:nvSpPr>
          <p:cNvPr id="329" name="Google Shape;329;p17"/>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7"/>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1" name="Google Shape;331;p17"/>
          <p:cNvPicPr preferRelativeResize="0"/>
          <p:nvPr/>
        </p:nvPicPr>
        <p:blipFill rotWithShape="1">
          <a:blip r:embed="rId4">
            <a:alphaModFix/>
          </a:blip>
          <a:srcRect b="0" l="0" r="15368" t="0"/>
          <a:stretch/>
        </p:blipFill>
        <p:spPr>
          <a:xfrm>
            <a:off x="8125450" y="1476725"/>
            <a:ext cx="1018600" cy="1392450"/>
          </a:xfrm>
          <a:prstGeom prst="rect">
            <a:avLst/>
          </a:prstGeom>
          <a:noFill/>
          <a:ln>
            <a:noFill/>
          </a:ln>
        </p:spPr>
      </p:pic>
      <p:grpSp>
        <p:nvGrpSpPr>
          <p:cNvPr id="332" name="Google Shape;332;p17"/>
          <p:cNvGrpSpPr/>
          <p:nvPr/>
        </p:nvGrpSpPr>
        <p:grpSpPr>
          <a:xfrm>
            <a:off x="4856100" y="4689284"/>
            <a:ext cx="615638" cy="499641"/>
            <a:chOff x="4856100" y="4689284"/>
            <a:chExt cx="615638" cy="499641"/>
          </a:xfrm>
        </p:grpSpPr>
        <p:cxnSp>
          <p:nvCxnSpPr>
            <p:cNvPr id="333" name="Google Shape;333;p17"/>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334" name="Google Shape;334;p17"/>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335" name="Google Shape;335;p17"/>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 name="Google Shape;336;p17"/>
          <p:cNvGrpSpPr/>
          <p:nvPr/>
        </p:nvGrpSpPr>
        <p:grpSpPr>
          <a:xfrm>
            <a:off x="3976175" y="-203382"/>
            <a:ext cx="859320" cy="873930"/>
            <a:chOff x="3976175" y="-203382"/>
            <a:chExt cx="859320" cy="873930"/>
          </a:xfrm>
        </p:grpSpPr>
        <p:cxnSp>
          <p:nvCxnSpPr>
            <p:cNvPr id="337" name="Google Shape;337;p17"/>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338" name="Google Shape;338;p17"/>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339" name="Google Shape;339;p17"/>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40" name="Google Shape;340;p17"/>
          <p:cNvCxnSpPr/>
          <p:nvPr/>
        </p:nvCxnSpPr>
        <p:spPr>
          <a:xfrm flipH="1" rot="10800000">
            <a:off x="-114550" y="1932730"/>
            <a:ext cx="615600" cy="615600"/>
          </a:xfrm>
          <a:prstGeom prst="straightConnector1">
            <a:avLst/>
          </a:prstGeom>
          <a:noFill/>
          <a:ln cap="flat" cmpd="sng" w="38100">
            <a:solidFill>
              <a:srgbClr val="F6C30F"/>
            </a:solidFill>
            <a:prstDash val="solid"/>
            <a:round/>
            <a:headEnd len="sm" w="sm" type="none"/>
            <a:tailEnd len="sm" w="sm" type="none"/>
          </a:ln>
        </p:spPr>
      </p:cxnSp>
      <p:sp>
        <p:nvSpPr>
          <p:cNvPr id="341" name="Google Shape;341;p17"/>
          <p:cNvSpPr txBox="1"/>
          <p:nvPr/>
        </p:nvSpPr>
        <p:spPr>
          <a:xfrm rot="-2700000">
            <a:off x="717249" y="2782229"/>
            <a:ext cx="1425103" cy="75434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y diseño para la creación, administración y posteo para las redes sociales de Nissin.</a:t>
            </a:r>
            <a:endParaRPr b="1" i="0" sz="700" u="none" cap="none" strike="noStrike">
              <a:solidFill>
                <a:srgbClr val="000000"/>
              </a:solidFill>
              <a:latin typeface="Lexend"/>
              <a:ea typeface="Lexend"/>
              <a:cs typeface="Lexend"/>
              <a:sym typeface="Lexend"/>
            </a:endParaRPr>
          </a:p>
        </p:txBody>
      </p:sp>
      <p:pic>
        <p:nvPicPr>
          <p:cNvPr id="342" name="Google Shape;342;p17"/>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343" name="Google Shape;343;p17"/>
          <p:cNvSpPr/>
          <p:nvPr/>
        </p:nvSpPr>
        <p:spPr>
          <a:xfrm rot="-2700000">
            <a:off x="3901802" y="716678"/>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7"/>
          <p:cNvSpPr/>
          <p:nvPr/>
        </p:nvSpPr>
        <p:spPr>
          <a:xfrm rot="-2700000">
            <a:off x="2737077" y="18970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7"/>
          <p:cNvSpPr/>
          <p:nvPr/>
        </p:nvSpPr>
        <p:spPr>
          <a:xfrm rot="-2700000">
            <a:off x="1578252" y="308545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7"/>
          <p:cNvSpPr/>
          <p:nvPr/>
        </p:nvSpPr>
        <p:spPr>
          <a:xfrm rot="-2700000">
            <a:off x="5502802" y="14949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7"/>
          <p:cNvSpPr/>
          <p:nvPr/>
        </p:nvSpPr>
        <p:spPr>
          <a:xfrm rot="-2700000">
            <a:off x="4330552" y="2663690"/>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7"/>
          <p:cNvSpPr txBox="1"/>
          <p:nvPr/>
        </p:nvSpPr>
        <p:spPr>
          <a:xfrm rot="-2700000">
            <a:off x="5353771" y="239805"/>
            <a:ext cx="1565959" cy="75434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y diseño para la creación, administración y posteo para las redes sociales de Garmin.</a:t>
            </a:r>
            <a:endParaRPr b="1" i="0" sz="700" u="none" cap="none" strike="noStrike">
              <a:solidFill>
                <a:srgbClr val="000000"/>
              </a:solidFill>
              <a:latin typeface="Lexend"/>
              <a:ea typeface="Lexend"/>
              <a:cs typeface="Lexend"/>
              <a:sym typeface="Lexend"/>
            </a:endParaRPr>
          </a:p>
        </p:txBody>
      </p:sp>
      <p:sp>
        <p:nvSpPr>
          <p:cNvPr id="349" name="Google Shape;349;p17"/>
          <p:cNvSpPr txBox="1"/>
          <p:nvPr/>
        </p:nvSpPr>
        <p:spPr>
          <a:xfrm rot="-2700000">
            <a:off x="1874799" y="1449273"/>
            <a:ext cx="1497652" cy="86210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Red social llevada para promocionar y dar a conocer la variedad de personajes vendidos en México de la línea de peluches TY.</a:t>
            </a:r>
            <a:endParaRPr b="0" i="0" sz="700" u="none" cap="none" strike="noStrike">
              <a:solidFill>
                <a:schemeClr val="dk1"/>
              </a:solidFill>
              <a:latin typeface="Lexend Light"/>
              <a:ea typeface="Lexend Light"/>
              <a:cs typeface="Lexend Light"/>
              <a:sym typeface="Lexend Light"/>
            </a:endParaRPr>
          </a:p>
        </p:txBody>
      </p:sp>
      <p:sp>
        <p:nvSpPr>
          <p:cNvPr id="350" name="Google Shape;350;p17"/>
          <p:cNvSpPr txBox="1"/>
          <p:nvPr/>
        </p:nvSpPr>
        <p:spPr>
          <a:xfrm rot="-2700000">
            <a:off x="6354652" y="2782234"/>
            <a:ext cx="1818396" cy="75434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Comunidad creada para ser la red referente de la panadería profesional</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 en México y promocionar los productos de Lesaffre.</a:t>
            </a:r>
            <a:endParaRPr b="1" i="0" sz="700" u="none" cap="none" strike="noStrike">
              <a:solidFill>
                <a:srgbClr val="000000"/>
              </a:solidFill>
              <a:latin typeface="Lexend"/>
              <a:ea typeface="Lexend"/>
              <a:cs typeface="Lexend"/>
              <a:sym typeface="Lexend"/>
            </a:endParaRPr>
          </a:p>
        </p:txBody>
      </p:sp>
      <p:sp>
        <p:nvSpPr>
          <p:cNvPr id="351" name="Google Shape;351;p17"/>
          <p:cNvSpPr txBox="1"/>
          <p:nvPr/>
        </p:nvSpPr>
        <p:spPr>
          <a:xfrm rot="-2700000">
            <a:off x="3228126" y="4183278"/>
            <a:ext cx="1327522" cy="507844"/>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Creación de contenido para las redes sociales de Inglés Individual. </a:t>
            </a:r>
            <a:endParaRPr b="1" i="0" sz="700" u="none" cap="none" strike="noStrike">
              <a:solidFill>
                <a:srgbClr val="000000"/>
              </a:solidFill>
              <a:latin typeface="Lexend"/>
              <a:ea typeface="Lexend"/>
              <a:cs typeface="Lexend"/>
              <a:sym typeface="Lexend"/>
            </a:endParaRPr>
          </a:p>
        </p:txBody>
      </p:sp>
      <p:pic>
        <p:nvPicPr>
          <p:cNvPr id="352" name="Google Shape;352;p17">
            <a:hlinkClick r:id="rId6"/>
          </p:cNvPr>
          <p:cNvPicPr preferRelativeResize="0"/>
          <p:nvPr/>
        </p:nvPicPr>
        <p:blipFill rotWithShape="1">
          <a:blip r:embed="rId7">
            <a:alphaModFix/>
          </a:blip>
          <a:srcRect b="0" l="0" r="0" t="0"/>
          <a:stretch/>
        </p:blipFill>
        <p:spPr>
          <a:xfrm>
            <a:off x="5160113" y="1188900"/>
            <a:ext cx="2155626" cy="2155626"/>
          </a:xfrm>
          <a:prstGeom prst="rect">
            <a:avLst/>
          </a:prstGeom>
          <a:noFill/>
          <a:ln>
            <a:noFill/>
          </a:ln>
        </p:spPr>
      </p:pic>
      <p:sp>
        <p:nvSpPr>
          <p:cNvPr id="353" name="Google Shape;353;p17"/>
          <p:cNvSpPr txBox="1"/>
          <p:nvPr/>
        </p:nvSpPr>
        <p:spPr>
          <a:xfrm rot="-2700000">
            <a:off x="1372771" y="1203723"/>
            <a:ext cx="1459044" cy="35383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SOCIAL MEDIA</a:t>
            </a:r>
            <a:endParaRPr b="0" i="0" sz="1100" u="none" cap="none" strike="noStrike">
              <a:solidFill>
                <a:srgbClr val="000000"/>
              </a:solidFill>
              <a:latin typeface="Lexend ExtraBold"/>
              <a:ea typeface="Lexend ExtraBold"/>
              <a:cs typeface="Lexend ExtraBold"/>
              <a:sym typeface="Lexend ExtraBold"/>
            </a:endParaRPr>
          </a:p>
        </p:txBody>
      </p:sp>
      <p:pic>
        <p:nvPicPr>
          <p:cNvPr id="354" name="Google Shape;354;p17">
            <a:hlinkClick r:id="rId8"/>
          </p:cNvPr>
          <p:cNvPicPr preferRelativeResize="0"/>
          <p:nvPr/>
        </p:nvPicPr>
        <p:blipFill rotWithShape="1">
          <a:blip r:embed="rId9">
            <a:alphaModFix/>
          </a:blip>
          <a:srcRect b="0" l="0" r="0" t="0"/>
          <a:stretch/>
        </p:blipFill>
        <p:spPr>
          <a:xfrm>
            <a:off x="2419825" y="1574188"/>
            <a:ext cx="2155626" cy="2155626"/>
          </a:xfrm>
          <a:prstGeom prst="rect">
            <a:avLst/>
          </a:prstGeom>
          <a:noFill/>
          <a:ln>
            <a:noFill/>
          </a:ln>
        </p:spPr>
      </p:pic>
      <p:pic>
        <p:nvPicPr>
          <p:cNvPr id="355" name="Google Shape;355;p17"/>
          <p:cNvPicPr preferRelativeResize="0"/>
          <p:nvPr/>
        </p:nvPicPr>
        <p:blipFill rotWithShape="1">
          <a:blip r:embed="rId10">
            <a:alphaModFix/>
          </a:blip>
          <a:srcRect b="0" l="0" r="0" t="0"/>
          <a:stretch/>
        </p:blipFill>
        <p:spPr>
          <a:xfrm>
            <a:off x="1234988" y="2759750"/>
            <a:ext cx="2169549" cy="2169576"/>
          </a:xfrm>
          <a:prstGeom prst="rect">
            <a:avLst/>
          </a:prstGeom>
          <a:noFill/>
          <a:ln>
            <a:noFill/>
          </a:ln>
        </p:spPr>
      </p:pic>
      <p:pic>
        <p:nvPicPr>
          <p:cNvPr id="356" name="Google Shape;356;p17"/>
          <p:cNvPicPr preferRelativeResize="0"/>
          <p:nvPr/>
        </p:nvPicPr>
        <p:blipFill rotWithShape="1">
          <a:blip r:embed="rId11">
            <a:alphaModFix/>
          </a:blip>
          <a:srcRect b="0" l="0" r="0" t="0"/>
          <a:stretch/>
        </p:blipFill>
        <p:spPr>
          <a:xfrm>
            <a:off x="3596800" y="405625"/>
            <a:ext cx="2125176" cy="2125176"/>
          </a:xfrm>
          <a:prstGeom prst="rect">
            <a:avLst/>
          </a:prstGeom>
          <a:noFill/>
          <a:ln>
            <a:noFill/>
          </a:ln>
        </p:spPr>
      </p:pic>
      <p:pic>
        <p:nvPicPr>
          <p:cNvPr id="357" name="Google Shape;357;p17">
            <a:hlinkClick r:id="rId12"/>
          </p:cNvPr>
          <p:cNvPicPr preferRelativeResize="0"/>
          <p:nvPr/>
        </p:nvPicPr>
        <p:blipFill rotWithShape="1">
          <a:blip r:embed="rId13">
            <a:alphaModFix/>
          </a:blip>
          <a:srcRect b="0" l="0" r="0" t="0"/>
          <a:stretch/>
        </p:blipFill>
        <p:spPr>
          <a:xfrm>
            <a:off x="4005875" y="2341213"/>
            <a:ext cx="2155626" cy="2155599"/>
          </a:xfrm>
          <a:prstGeom prst="rect">
            <a:avLst/>
          </a:prstGeom>
          <a:noFill/>
          <a:ln>
            <a:noFill/>
          </a:ln>
        </p:spPr>
      </p:pic>
      <p:pic>
        <p:nvPicPr>
          <p:cNvPr id="358" name="Google Shape;358;p17">
            <a:hlinkClick r:id="rId14"/>
          </p:cNvPr>
          <p:cNvPicPr preferRelativeResize="0"/>
          <p:nvPr/>
        </p:nvPicPr>
        <p:blipFill rotWithShape="1">
          <a:blip r:embed="rId15">
            <a:alphaModFix amt="84000"/>
          </a:blip>
          <a:srcRect b="708" l="0" r="0" t="708"/>
          <a:stretch/>
        </p:blipFill>
        <p:spPr>
          <a:xfrm rot="2700000">
            <a:off x="3354238" y="3377900"/>
            <a:ext cx="286799" cy="275347"/>
          </a:xfrm>
          <a:prstGeom prst="rect">
            <a:avLst/>
          </a:prstGeom>
          <a:noFill/>
          <a:ln>
            <a:noFill/>
          </a:ln>
        </p:spPr>
      </p:pic>
      <p:pic>
        <p:nvPicPr>
          <p:cNvPr id="359" name="Google Shape;359;p17">
            <a:hlinkClick r:id="rId16"/>
          </p:cNvPr>
          <p:cNvPicPr preferRelativeResize="0"/>
          <p:nvPr/>
        </p:nvPicPr>
        <p:blipFill rotWithShape="1">
          <a:blip r:embed="rId15">
            <a:alphaModFix amt="84000"/>
          </a:blip>
          <a:srcRect b="708" l="0" r="0" t="708"/>
          <a:stretch/>
        </p:blipFill>
        <p:spPr>
          <a:xfrm rot="2700000">
            <a:off x="6094538" y="2965425"/>
            <a:ext cx="286799" cy="275347"/>
          </a:xfrm>
          <a:prstGeom prst="rect">
            <a:avLst/>
          </a:prstGeom>
          <a:noFill/>
          <a:ln>
            <a:noFill/>
          </a:ln>
        </p:spPr>
      </p:pic>
      <p:pic>
        <p:nvPicPr>
          <p:cNvPr id="360" name="Google Shape;360;p17">
            <a:hlinkClick r:id="rId17"/>
          </p:cNvPr>
          <p:cNvPicPr preferRelativeResize="0"/>
          <p:nvPr/>
        </p:nvPicPr>
        <p:blipFill rotWithShape="1">
          <a:blip r:embed="rId15">
            <a:alphaModFix amt="84000"/>
          </a:blip>
          <a:srcRect b="708" l="0" r="0" t="708"/>
          <a:stretch/>
        </p:blipFill>
        <p:spPr>
          <a:xfrm rot="2700000">
            <a:off x="4940288" y="4120850"/>
            <a:ext cx="286799" cy="275347"/>
          </a:xfrm>
          <a:prstGeom prst="rect">
            <a:avLst/>
          </a:prstGeom>
          <a:noFill/>
          <a:ln>
            <a:noFill/>
          </a:ln>
        </p:spPr>
      </p:pic>
      <p:pic>
        <p:nvPicPr>
          <p:cNvPr id="361" name="Google Shape;361;p17"/>
          <p:cNvPicPr preferRelativeResize="0"/>
          <p:nvPr/>
        </p:nvPicPr>
        <p:blipFill rotWithShape="1">
          <a:blip r:embed="rId18">
            <a:alphaModFix/>
          </a:blip>
          <a:srcRect b="0" l="0" r="0" t="0"/>
          <a:stretch/>
        </p:blipFill>
        <p:spPr>
          <a:xfrm rot="-2700000">
            <a:off x="739876" y="3151879"/>
            <a:ext cx="366898" cy="183443"/>
          </a:xfrm>
          <a:prstGeom prst="rect">
            <a:avLst/>
          </a:prstGeom>
          <a:noFill/>
          <a:ln>
            <a:noFill/>
          </a:ln>
        </p:spPr>
      </p:pic>
      <p:pic>
        <p:nvPicPr>
          <p:cNvPr id="362" name="Google Shape;362;p17"/>
          <p:cNvPicPr preferRelativeResize="0"/>
          <p:nvPr/>
        </p:nvPicPr>
        <p:blipFill rotWithShape="1">
          <a:blip r:embed="rId19">
            <a:alphaModFix/>
          </a:blip>
          <a:srcRect b="0" l="0" r="0" t="0"/>
          <a:stretch/>
        </p:blipFill>
        <p:spPr>
          <a:xfrm rot="-2700000">
            <a:off x="1854367" y="1860450"/>
            <a:ext cx="319940" cy="316500"/>
          </a:xfrm>
          <a:prstGeom prst="rect">
            <a:avLst/>
          </a:prstGeom>
          <a:noFill/>
          <a:ln>
            <a:noFill/>
          </a:ln>
        </p:spPr>
      </p:pic>
      <p:pic>
        <p:nvPicPr>
          <p:cNvPr id="363" name="Google Shape;363;p17"/>
          <p:cNvPicPr preferRelativeResize="0"/>
          <p:nvPr/>
        </p:nvPicPr>
        <p:blipFill rotWithShape="1">
          <a:blip r:embed="rId20">
            <a:alphaModFix/>
          </a:blip>
          <a:srcRect b="0" l="0" r="0" t="0"/>
          <a:stretch/>
        </p:blipFill>
        <p:spPr>
          <a:xfrm rot="-2700000">
            <a:off x="5382022" y="507861"/>
            <a:ext cx="489901" cy="484633"/>
          </a:xfrm>
          <a:prstGeom prst="rect">
            <a:avLst/>
          </a:prstGeom>
          <a:noFill/>
          <a:ln>
            <a:noFill/>
          </a:ln>
        </p:spPr>
      </p:pic>
      <p:pic>
        <p:nvPicPr>
          <p:cNvPr id="364" name="Google Shape;364;p17"/>
          <p:cNvPicPr preferRelativeResize="0"/>
          <p:nvPr/>
        </p:nvPicPr>
        <p:blipFill rotWithShape="1">
          <a:blip r:embed="rId21">
            <a:alphaModFix/>
          </a:blip>
          <a:srcRect b="0" l="0" r="0" t="0"/>
          <a:stretch/>
        </p:blipFill>
        <p:spPr>
          <a:xfrm rot="-2700040">
            <a:off x="3354113" y="3802269"/>
            <a:ext cx="1003829" cy="533828"/>
          </a:xfrm>
          <a:prstGeom prst="rect">
            <a:avLst/>
          </a:prstGeom>
          <a:noFill/>
          <a:ln>
            <a:noFill/>
          </a:ln>
        </p:spPr>
      </p:pic>
      <p:pic>
        <p:nvPicPr>
          <p:cNvPr id="365" name="Google Shape;365;p17"/>
          <p:cNvPicPr preferRelativeResize="0"/>
          <p:nvPr/>
        </p:nvPicPr>
        <p:blipFill rotWithShape="1">
          <a:blip r:embed="rId22">
            <a:alphaModFix/>
          </a:blip>
          <a:srcRect b="0" l="0" r="0" t="0"/>
          <a:stretch/>
        </p:blipFill>
        <p:spPr>
          <a:xfrm rot="-2700000">
            <a:off x="6337075" y="3054700"/>
            <a:ext cx="513650" cy="513650"/>
          </a:xfrm>
          <a:prstGeom prst="rect">
            <a:avLst/>
          </a:prstGeom>
          <a:noFill/>
          <a:ln>
            <a:noFill/>
          </a:ln>
        </p:spPr>
      </p:pic>
      <p:sp>
        <p:nvSpPr>
          <p:cNvPr id="366" name="Google Shape;366;p17">
            <a:hlinkClick action="ppaction://hlinksldjump" r:id="rId23"/>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24">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367" name="Google Shape;367;p17"/>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368" name="Google Shape;368;p17"/>
          <p:cNvSpPr/>
          <p:nvPr/>
        </p:nvSpPr>
        <p:spPr>
          <a:xfrm rot="-2700000">
            <a:off x="6811393" y="396115"/>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9" name="Google Shape;369;p17"/>
          <p:cNvCxnSpPr/>
          <p:nvPr/>
        </p:nvCxnSpPr>
        <p:spPr>
          <a:xfrm flipH="1" rot="10800000">
            <a:off x="8007310" y="16111"/>
            <a:ext cx="619800" cy="619800"/>
          </a:xfrm>
          <a:prstGeom prst="straightConnector1">
            <a:avLst/>
          </a:prstGeom>
          <a:noFill/>
          <a:ln cap="flat" cmpd="sng" w="38100">
            <a:solidFill>
              <a:srgbClr val="F6C30F"/>
            </a:solidFill>
            <a:prstDash val="solid"/>
            <a:round/>
            <a:headEnd len="sm" w="sm" type="none"/>
            <a:tailEnd len="sm" w="sm" type="none"/>
          </a:ln>
        </p:spPr>
      </p:cxnSp>
      <p:sp>
        <p:nvSpPr>
          <p:cNvPr id="370" name="Google Shape;370;p17"/>
          <p:cNvSpPr/>
          <p:nvPr/>
        </p:nvSpPr>
        <p:spPr>
          <a:xfrm>
            <a:off x="6894035" y="972886"/>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7"/>
          <p:cNvSpPr txBox="1"/>
          <p:nvPr/>
        </p:nvSpPr>
        <p:spPr>
          <a:xfrm rot="-2700000">
            <a:off x="6879413" y="464678"/>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372" name="Google Shape;372;p17"/>
          <p:cNvPicPr preferRelativeResize="0"/>
          <p:nvPr/>
        </p:nvPicPr>
        <p:blipFill rotWithShape="1">
          <a:blip r:embed="rId15">
            <a:alphaModFix amt="84000"/>
          </a:blip>
          <a:srcRect b="708" l="0" r="0" t="708"/>
          <a:stretch/>
        </p:blipFill>
        <p:spPr>
          <a:xfrm rot="2699956">
            <a:off x="7597038" y="318263"/>
            <a:ext cx="251917" cy="241858"/>
          </a:xfrm>
          <a:prstGeom prst="rect">
            <a:avLst/>
          </a:prstGeom>
          <a:noFill/>
          <a:ln>
            <a:noFill/>
          </a:ln>
        </p:spPr>
      </p:pic>
      <p:pic>
        <p:nvPicPr>
          <p:cNvPr id="373" name="Google Shape;373;p17"/>
          <p:cNvPicPr preferRelativeResize="0"/>
          <p:nvPr/>
        </p:nvPicPr>
        <p:blipFill rotWithShape="1">
          <a:blip r:embed="rId25">
            <a:alphaModFix amt="80000"/>
          </a:blip>
          <a:srcRect b="0" l="0" r="0" t="0"/>
          <a:stretch/>
        </p:blipFill>
        <p:spPr>
          <a:xfrm rot="-2699961">
            <a:off x="7763308" y="140432"/>
            <a:ext cx="251917" cy="241859"/>
          </a:xfrm>
          <a:prstGeom prst="rect">
            <a:avLst/>
          </a:prstGeom>
          <a:noFill/>
          <a:ln>
            <a:noFill/>
          </a:ln>
        </p:spPr>
      </p:pic>
      <p:grpSp>
        <p:nvGrpSpPr>
          <p:cNvPr id="374" name="Google Shape;374;p17"/>
          <p:cNvGrpSpPr/>
          <p:nvPr/>
        </p:nvGrpSpPr>
        <p:grpSpPr>
          <a:xfrm>
            <a:off x="-49675" y="4665325"/>
            <a:ext cx="3454200" cy="533400"/>
            <a:chOff x="-49675" y="4665325"/>
            <a:chExt cx="3454200" cy="533400"/>
          </a:xfrm>
        </p:grpSpPr>
        <p:pic>
          <p:nvPicPr>
            <p:cNvPr id="375" name="Google Shape;375;p17"/>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376" name="Google Shape;376;p17"/>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8"/>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18"/>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383" name="Google Shape;383;p18"/>
          <p:cNvPicPr preferRelativeResize="0"/>
          <p:nvPr/>
        </p:nvPicPr>
        <p:blipFill rotWithShape="1">
          <a:blip r:embed="rId4">
            <a:alphaModFix/>
          </a:blip>
          <a:srcRect b="7654" l="45160" r="0" t="0"/>
          <a:stretch/>
        </p:blipFill>
        <p:spPr>
          <a:xfrm>
            <a:off x="471300" y="403050"/>
            <a:ext cx="5004926" cy="4740449"/>
          </a:xfrm>
          <a:prstGeom prst="rect">
            <a:avLst/>
          </a:prstGeom>
          <a:noFill/>
          <a:ln>
            <a:noFill/>
          </a:ln>
        </p:spPr>
      </p:pic>
      <p:sp>
        <p:nvSpPr>
          <p:cNvPr id="384" name="Google Shape;384;p18"/>
          <p:cNvSpPr txBox="1"/>
          <p:nvPr/>
        </p:nvSpPr>
        <p:spPr>
          <a:xfrm>
            <a:off x="5165375" y="1810525"/>
            <a:ext cx="35220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No cualquiera puede construir un videojuego especializado o experiencia digital interactiva para una marca. En Figment lo hacemos para ti.  No importa si quieres una experiencia sobre plataformas móviles, o si quieres subirte a las tendencias de Realidad Virtual o Metaverso.  El Advergaming es una de las especialidades de la casa, y aunque pocos lo ofrecen, es claramente una de las herramientas más importantes del marketing moderno.  </a:t>
            </a:r>
            <a:endParaRPr b="0" i="0" sz="1000" u="none" cap="none" strike="noStrike">
              <a:solidFill>
                <a:srgbClr val="000000"/>
              </a:solidFill>
              <a:latin typeface="Lexend Light"/>
              <a:ea typeface="Lexend Light"/>
              <a:cs typeface="Lexend Light"/>
              <a:sym typeface="Lexend Light"/>
            </a:endParaRPr>
          </a:p>
        </p:txBody>
      </p:sp>
      <p:pic>
        <p:nvPicPr>
          <p:cNvPr id="385" name="Google Shape;385;p18"/>
          <p:cNvPicPr preferRelativeResize="0"/>
          <p:nvPr/>
        </p:nvPicPr>
        <p:blipFill rotWithShape="1">
          <a:blip r:embed="rId5">
            <a:alphaModFix/>
          </a:blip>
          <a:srcRect b="0" l="0" r="0" t="14361"/>
          <a:stretch/>
        </p:blipFill>
        <p:spPr>
          <a:xfrm>
            <a:off x="5074575" y="0"/>
            <a:ext cx="3521926" cy="1795575"/>
          </a:xfrm>
          <a:prstGeom prst="rect">
            <a:avLst/>
          </a:prstGeom>
          <a:noFill/>
          <a:ln>
            <a:noFill/>
          </a:ln>
        </p:spPr>
      </p:pic>
      <p:sp>
        <p:nvSpPr>
          <p:cNvPr id="386" name="Google Shape;386;p18">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387" name="Google Shape;387;p18"/>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388" name="Google Shape;388;p18"/>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389" name="Google Shape;389;p18"/>
          <p:cNvGrpSpPr/>
          <p:nvPr/>
        </p:nvGrpSpPr>
        <p:grpSpPr>
          <a:xfrm>
            <a:off x="-49675" y="4665325"/>
            <a:ext cx="3454200" cy="533400"/>
            <a:chOff x="-49675" y="4665325"/>
            <a:chExt cx="3454200" cy="533400"/>
          </a:xfrm>
        </p:grpSpPr>
        <p:pic>
          <p:nvPicPr>
            <p:cNvPr id="390" name="Google Shape;390;p18"/>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391" name="Google Shape;391;p18"/>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19"/>
          <p:cNvPicPr preferRelativeResize="0"/>
          <p:nvPr/>
        </p:nvPicPr>
        <p:blipFill rotWithShape="1">
          <a:blip r:embed="rId3">
            <a:alphaModFix/>
          </a:blip>
          <a:srcRect b="0" l="0" r="0" t="0"/>
          <a:stretch/>
        </p:blipFill>
        <p:spPr>
          <a:xfrm>
            <a:off x="816948" y="431075"/>
            <a:ext cx="1865127" cy="1295100"/>
          </a:xfrm>
          <a:prstGeom prst="rect">
            <a:avLst/>
          </a:prstGeom>
          <a:noFill/>
          <a:ln>
            <a:noFill/>
          </a:ln>
        </p:spPr>
      </p:pic>
      <p:grpSp>
        <p:nvGrpSpPr>
          <p:cNvPr id="397" name="Google Shape;397;p19"/>
          <p:cNvGrpSpPr/>
          <p:nvPr/>
        </p:nvGrpSpPr>
        <p:grpSpPr>
          <a:xfrm>
            <a:off x="4095225" y="0"/>
            <a:ext cx="5142600" cy="5143500"/>
            <a:chOff x="4095225" y="0"/>
            <a:chExt cx="5142600" cy="5143500"/>
          </a:xfrm>
        </p:grpSpPr>
        <p:sp>
          <p:nvSpPr>
            <p:cNvPr id="398" name="Google Shape;398;p19"/>
            <p:cNvSpPr/>
            <p:nvPr/>
          </p:nvSpPr>
          <p:spPr>
            <a:xfrm rot="2700000">
              <a:off x="4848341" y="753691"/>
              <a:ext cx="3636367" cy="3636367"/>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9"/>
            <p:cNvSpPr/>
            <p:nvPr/>
          </p:nvSpPr>
          <p:spPr>
            <a:xfrm>
              <a:off x="6658350" y="0"/>
              <a:ext cx="2485800" cy="5143500"/>
            </a:xfrm>
            <a:prstGeom prst="rect">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0" name="Google Shape;400;p19"/>
          <p:cNvSpPr/>
          <p:nvPr/>
        </p:nvSpPr>
        <p:spPr>
          <a:xfrm>
            <a:off x="0" y="50432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1" name="Google Shape;401;p19"/>
          <p:cNvGrpSpPr/>
          <p:nvPr/>
        </p:nvGrpSpPr>
        <p:grpSpPr>
          <a:xfrm>
            <a:off x="3498267" y="-73078"/>
            <a:ext cx="5645783" cy="5227662"/>
            <a:chOff x="3498267" y="-73078"/>
            <a:chExt cx="5645783" cy="5227662"/>
          </a:xfrm>
        </p:grpSpPr>
        <p:sp>
          <p:nvSpPr>
            <p:cNvPr id="402" name="Google Shape;402;p19"/>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3" name="Google Shape;403;p19"/>
            <p:cNvGrpSpPr/>
            <p:nvPr/>
          </p:nvGrpSpPr>
          <p:grpSpPr>
            <a:xfrm>
              <a:off x="4783882" y="4250379"/>
              <a:ext cx="890768" cy="904205"/>
              <a:chOff x="4783882" y="4250379"/>
              <a:chExt cx="890768" cy="904205"/>
            </a:xfrm>
          </p:grpSpPr>
          <p:cxnSp>
            <p:nvCxnSpPr>
              <p:cNvPr id="404" name="Google Shape;404;p19"/>
              <p:cNvCxnSpPr/>
              <p:nvPr/>
            </p:nvCxnSpPr>
            <p:spPr>
              <a:xfrm rot="10800000">
                <a:off x="4939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405" name="Google Shape;405;p19"/>
              <p:cNvSpPr/>
              <p:nvPr/>
            </p:nvSpPr>
            <p:spPr>
              <a:xfrm>
                <a:off x="4783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6" name="Google Shape;406;p19"/>
            <p:cNvGrpSpPr/>
            <p:nvPr/>
          </p:nvGrpSpPr>
          <p:grpSpPr>
            <a:xfrm>
              <a:off x="3498267" y="-73078"/>
              <a:ext cx="873930" cy="568861"/>
              <a:chOff x="3498267" y="-73078"/>
              <a:chExt cx="873930" cy="568861"/>
            </a:xfrm>
          </p:grpSpPr>
          <p:cxnSp>
            <p:nvCxnSpPr>
              <p:cNvPr id="407" name="Google Shape;407;p19"/>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408" name="Google Shape;408;p19"/>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409" name="Google Shape;409;p19"/>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10" name="Google Shape;410;p19"/>
          <p:cNvSpPr txBox="1"/>
          <p:nvPr/>
        </p:nvSpPr>
        <p:spPr>
          <a:xfrm>
            <a:off x="6233975" y="10604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chemeClr val="lt1"/>
                </a:solidFill>
                <a:latin typeface="Lexend ExtraBold"/>
                <a:ea typeface="Lexend ExtraBold"/>
                <a:cs typeface="Lexend ExtraBold"/>
                <a:sym typeface="Lexend ExtraBold"/>
              </a:rPr>
              <a:t>&amp;</a:t>
            </a:r>
            <a:endParaRPr b="0" i="0" sz="2800" u="none" cap="none" strike="noStrike">
              <a:solidFill>
                <a:schemeClr val="lt1"/>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chemeClr val="lt1"/>
                </a:solidFill>
                <a:latin typeface="Lexend ExtraBold"/>
                <a:ea typeface="Lexend ExtraBold"/>
                <a:cs typeface="Lexend ExtraBold"/>
                <a:sym typeface="Lexend ExtraBold"/>
              </a:rPr>
              <a:t>!</a:t>
            </a:r>
            <a:endParaRPr b="0" i="0" sz="2800" u="none" cap="none" strike="noStrike">
              <a:solidFill>
                <a:schemeClr val="lt1"/>
              </a:solidFill>
              <a:latin typeface="Lexend ExtraBold"/>
              <a:ea typeface="Lexend ExtraBold"/>
              <a:cs typeface="Lexend ExtraBold"/>
              <a:sym typeface="Lexend ExtraBold"/>
            </a:endParaRPr>
          </a:p>
        </p:txBody>
      </p:sp>
      <p:sp>
        <p:nvSpPr>
          <p:cNvPr id="411" name="Google Shape;411;p19"/>
          <p:cNvSpPr txBox="1"/>
          <p:nvPr/>
        </p:nvSpPr>
        <p:spPr>
          <a:xfrm>
            <a:off x="1866625" y="1203025"/>
            <a:ext cx="1698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DESARROLLO</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 VIDEOJUEGOS</a:t>
            </a:r>
            <a:endParaRPr b="0" i="0" sz="1100" u="none" cap="none" strike="noStrike">
              <a:solidFill>
                <a:srgbClr val="000000"/>
              </a:solidFill>
              <a:latin typeface="Lexend ExtraBold"/>
              <a:ea typeface="Lexend ExtraBold"/>
              <a:cs typeface="Lexend ExtraBold"/>
              <a:sym typeface="Lexend ExtraBold"/>
            </a:endParaRPr>
          </a:p>
        </p:txBody>
      </p:sp>
      <p:pic>
        <p:nvPicPr>
          <p:cNvPr id="412" name="Google Shape;412;p19"/>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413" name="Google Shape;413;p19"/>
          <p:cNvSpPr txBox="1"/>
          <p:nvPr/>
        </p:nvSpPr>
        <p:spPr>
          <a:xfrm>
            <a:off x="1064200" y="1800225"/>
            <a:ext cx="2977200" cy="2743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Videojuegos móviles (iOS y Android)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Realidad Virtual</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Realidad Aumentada</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Metaverso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Creación de mundos Roblox</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Modelado 3D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Diseño de personajes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Programación dinámica de dificultad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Detección de cuerpos con Kinect</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Maqueta y prototipos de App y Web</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Directorios interactivos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Desarrollo de videojuegos 2D y 3D</a:t>
            </a:r>
            <a:endParaRPr b="0" i="0" sz="950" u="none" cap="none" strike="noStrike">
              <a:solidFill>
                <a:srgbClr val="000000"/>
              </a:solidFill>
              <a:latin typeface="Lexend Light"/>
              <a:ea typeface="Lexend Light"/>
              <a:cs typeface="Lexend Light"/>
              <a:sym typeface="Lexend Light"/>
            </a:endParaRPr>
          </a:p>
        </p:txBody>
      </p:sp>
      <p:sp>
        <p:nvSpPr>
          <p:cNvPr id="414" name="Google Shape;414;p19"/>
          <p:cNvSpPr txBox="1"/>
          <p:nvPr/>
        </p:nvSpPr>
        <p:spPr>
          <a:xfrm>
            <a:off x="6233975" y="2106900"/>
            <a:ext cx="24828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Nuestros apps han sido descargados millones de veces, y en </a:t>
            </a:r>
            <a:r>
              <a:rPr b="1" i="0" lang="es-419" sz="1000" u="none" cap="none" strike="noStrike">
                <a:solidFill>
                  <a:schemeClr val="dk1"/>
                </a:solidFill>
                <a:latin typeface="Lexend"/>
                <a:ea typeface="Lexend"/>
                <a:cs typeface="Lexend"/>
                <a:sym typeface="Lexend"/>
              </a:rPr>
              <a:t>más de 170 países</a:t>
            </a:r>
            <a:r>
              <a:rPr b="0" i="0" lang="es-419" sz="1000" u="none" cap="none" strike="noStrike">
                <a:solidFill>
                  <a:schemeClr val="dk1"/>
                </a:solidFill>
                <a:latin typeface="Lexend Light"/>
                <a:ea typeface="Lexend Light"/>
                <a:cs typeface="Lexend Light"/>
                <a:sym typeface="Lexend Light"/>
              </a:rPr>
              <a:t>. Uno llegó al lugar #6 a nivel nacional en el App Store de México. Ganamos el premio al mejor videojuego móvil del año con una de nuestras apps de Realidad Virtual.  Somos de las pocas agencias que han plantado su bandera en el Metaverso.</a:t>
            </a:r>
            <a:endParaRPr b="0" i="0" sz="1000" u="none" cap="none" strike="noStrike">
              <a:solidFill>
                <a:srgbClr val="2B2B2B"/>
              </a:solidFill>
              <a:latin typeface="Lexend Light"/>
              <a:ea typeface="Lexend Light"/>
              <a:cs typeface="Lexend Light"/>
              <a:sym typeface="Lexend Light"/>
            </a:endParaRPr>
          </a:p>
        </p:txBody>
      </p:sp>
      <p:grpSp>
        <p:nvGrpSpPr>
          <p:cNvPr id="415" name="Google Shape;415;p19"/>
          <p:cNvGrpSpPr/>
          <p:nvPr/>
        </p:nvGrpSpPr>
        <p:grpSpPr>
          <a:xfrm>
            <a:off x="993978" y="1925916"/>
            <a:ext cx="70200" cy="2451735"/>
            <a:chOff x="1146378" y="1925916"/>
            <a:chExt cx="70200" cy="2451735"/>
          </a:xfrm>
        </p:grpSpPr>
        <p:grpSp>
          <p:nvGrpSpPr>
            <p:cNvPr id="416" name="Google Shape;416;p19"/>
            <p:cNvGrpSpPr/>
            <p:nvPr/>
          </p:nvGrpSpPr>
          <p:grpSpPr>
            <a:xfrm>
              <a:off x="1146378" y="1925916"/>
              <a:ext cx="70199" cy="1786927"/>
              <a:chOff x="1142800" y="1488325"/>
              <a:chExt cx="73800" cy="1878800"/>
            </a:xfrm>
          </p:grpSpPr>
          <p:sp>
            <p:nvSpPr>
              <p:cNvPr id="417" name="Google Shape;417;p19"/>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9"/>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9"/>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9"/>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19"/>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19"/>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19"/>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9"/>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19"/>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 name="Google Shape;426;p19"/>
            <p:cNvSpPr/>
            <p:nvPr/>
          </p:nvSpPr>
          <p:spPr>
            <a:xfrm>
              <a:off x="1146378" y="3880551"/>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9"/>
            <p:cNvSpPr/>
            <p:nvPr/>
          </p:nvSpPr>
          <p:spPr>
            <a:xfrm>
              <a:off x="1146378" y="4094001"/>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9"/>
            <p:cNvSpPr/>
            <p:nvPr/>
          </p:nvSpPr>
          <p:spPr>
            <a:xfrm>
              <a:off x="1146378" y="4307451"/>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9" name="Google Shape;429;p19"/>
          <p:cNvPicPr preferRelativeResize="0"/>
          <p:nvPr/>
        </p:nvPicPr>
        <p:blipFill rotWithShape="1">
          <a:blip r:embed="rId5">
            <a:alphaModFix/>
          </a:blip>
          <a:srcRect b="0" l="0" r="0" t="0"/>
          <a:stretch/>
        </p:blipFill>
        <p:spPr>
          <a:xfrm>
            <a:off x="3970650" y="348634"/>
            <a:ext cx="2223600" cy="2405265"/>
          </a:xfrm>
          <a:prstGeom prst="rect">
            <a:avLst/>
          </a:prstGeom>
          <a:noFill/>
          <a:ln>
            <a:noFill/>
          </a:ln>
        </p:spPr>
      </p:pic>
      <p:pic>
        <p:nvPicPr>
          <p:cNvPr id="430" name="Google Shape;430;p19"/>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431" name="Google Shape;431;p19">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432" name="Google Shape;432;p19"/>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433" name="Google Shape;433;p19"/>
          <p:cNvGrpSpPr/>
          <p:nvPr/>
        </p:nvGrpSpPr>
        <p:grpSpPr>
          <a:xfrm>
            <a:off x="-49675" y="4665325"/>
            <a:ext cx="3454200" cy="533400"/>
            <a:chOff x="-49675" y="4665325"/>
            <a:chExt cx="3454200" cy="533400"/>
          </a:xfrm>
        </p:grpSpPr>
        <p:pic>
          <p:nvPicPr>
            <p:cNvPr id="434" name="Google Shape;434;p19"/>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435" name="Google Shape;435;p19"/>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p:nvPr/>
        </p:nvSpPr>
        <p:spPr>
          <a:xfrm>
            <a:off x="0" y="969600"/>
            <a:ext cx="4173900" cy="41739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
          <p:cNvSpPr txBox="1"/>
          <p:nvPr/>
        </p:nvSpPr>
        <p:spPr>
          <a:xfrm>
            <a:off x="4486375" y="1408150"/>
            <a:ext cx="4173900" cy="28506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100"/>
              <a:buFont typeface="Arial"/>
              <a:buNone/>
            </a:pPr>
            <a:r>
              <a:rPr b="0" i="0" lang="es-419" sz="1000" u="none" cap="none" strike="noStrike">
                <a:solidFill>
                  <a:schemeClr val="dk1"/>
                </a:solidFill>
                <a:latin typeface="Lexend Light"/>
                <a:ea typeface="Lexend Light"/>
                <a:cs typeface="Lexend Light"/>
                <a:sym typeface="Lexend Light"/>
              </a:rPr>
              <a:t>La versión corta es que somos una Agencia Digital. Pero somos mucho más. </a:t>
            </a:r>
            <a:r>
              <a:rPr b="0" i="0" lang="es-419" sz="1000" u="none" cap="none" strike="noStrike">
                <a:solidFill>
                  <a:schemeClr val="dk1"/>
                </a:solidFill>
                <a:latin typeface="Lexend SemiBold"/>
                <a:ea typeface="Lexend SemiBold"/>
                <a:cs typeface="Lexend SemiBold"/>
                <a:sym typeface="Lexend SemiBold"/>
              </a:rPr>
              <a:t>En nuestros más de 22 años hemos construido algunas de las experiencias digitales más innovadoras del mercado.</a:t>
            </a:r>
            <a:r>
              <a:rPr b="0" i="0" lang="es-419" sz="1000" u="none" cap="none" strike="noStrike">
                <a:solidFill>
                  <a:schemeClr val="dk1"/>
                </a:solidFill>
                <a:latin typeface="Lexend Light"/>
                <a:ea typeface="Lexend Light"/>
                <a:cs typeface="Lexend Light"/>
                <a:sym typeface="Lexend Light"/>
              </a:rPr>
              <a:t> </a:t>
            </a:r>
            <a:endParaRPr b="0" i="0" sz="1000" u="none" cap="none" strike="noStrike">
              <a:solidFill>
                <a:schemeClr val="dk1"/>
              </a:solidFill>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100"/>
              <a:buFont typeface="Arial"/>
              <a:buNone/>
            </a:pPr>
            <a:r>
              <a:t/>
            </a:r>
            <a:endParaRPr b="0" i="0" sz="1000" u="none" cap="none" strike="noStrike">
              <a:solidFill>
                <a:schemeClr val="dk1"/>
              </a:solidFill>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100"/>
              <a:buFont typeface="Arial"/>
              <a:buNone/>
            </a:pPr>
            <a:r>
              <a:t/>
            </a:r>
            <a:endParaRPr b="0" i="0" sz="300" u="none" cap="none" strike="noStrike">
              <a:solidFill>
                <a:schemeClr val="dk1"/>
              </a:solidFill>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100"/>
              <a:buFont typeface="Arial"/>
              <a:buNone/>
            </a:pPr>
            <a:r>
              <a:t/>
            </a:r>
            <a:endParaRPr b="0" i="0" sz="300" u="none" cap="none" strike="noStrike">
              <a:solidFill>
                <a:schemeClr val="dk1"/>
              </a:solidFill>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100"/>
              <a:buFont typeface="Arial"/>
              <a:buNone/>
            </a:pPr>
            <a:r>
              <a:rPr b="0" i="0" lang="es-419" sz="1000" u="none" cap="none" strike="noStrike">
                <a:solidFill>
                  <a:schemeClr val="dk1"/>
                </a:solidFill>
                <a:latin typeface="Lexend Light"/>
                <a:ea typeface="Lexend Light"/>
                <a:cs typeface="Lexend Light"/>
                <a:sym typeface="Lexend Light"/>
              </a:rPr>
              <a:t>Ayudamos a nuestros clientes a cumplir cualquier meta que se propongan. No importa que tan ambiciosa. En el camino hemos desarrollado una forma de trabajo muy humana basada en la colaboración, relaciones de largo plazo, amistades, premios, y muchos proyectos muy exitosos.</a:t>
            </a:r>
            <a:endParaRPr b="0" i="0" sz="1000" u="none" cap="none" strike="noStrike">
              <a:solidFill>
                <a:srgbClr val="434343"/>
              </a:solidFill>
              <a:latin typeface="Lexend Light"/>
              <a:ea typeface="Lexend Light"/>
              <a:cs typeface="Lexend Light"/>
              <a:sym typeface="Lexend Light"/>
            </a:endParaRPr>
          </a:p>
        </p:txBody>
      </p:sp>
      <p:pic>
        <p:nvPicPr>
          <p:cNvPr id="64" name="Google Shape;64;p2"/>
          <p:cNvPicPr preferRelativeResize="0"/>
          <p:nvPr/>
        </p:nvPicPr>
        <p:blipFill rotWithShape="1">
          <a:blip r:embed="rId3">
            <a:alphaModFix/>
          </a:blip>
          <a:srcRect b="0" l="0" r="0" t="20312"/>
          <a:stretch/>
        </p:blipFill>
        <p:spPr>
          <a:xfrm>
            <a:off x="4486375" y="0"/>
            <a:ext cx="3039850" cy="1192250"/>
          </a:xfrm>
          <a:prstGeom prst="rect">
            <a:avLst/>
          </a:prstGeom>
          <a:noFill/>
          <a:ln>
            <a:noFill/>
          </a:ln>
        </p:spPr>
      </p:pic>
      <p:pic>
        <p:nvPicPr>
          <p:cNvPr id="65" name="Google Shape;65;p2"/>
          <p:cNvPicPr preferRelativeResize="0"/>
          <p:nvPr/>
        </p:nvPicPr>
        <p:blipFill rotWithShape="1">
          <a:blip r:embed="rId4">
            <a:alphaModFix/>
          </a:blip>
          <a:srcRect b="0" l="0" r="0" t="0"/>
          <a:stretch/>
        </p:blipFill>
        <p:spPr>
          <a:xfrm>
            <a:off x="342325" y="1010075"/>
            <a:ext cx="3764650" cy="3123326"/>
          </a:xfrm>
          <a:prstGeom prst="rect">
            <a:avLst/>
          </a:prstGeom>
          <a:noFill/>
          <a:ln>
            <a:noFill/>
          </a:ln>
        </p:spPr>
      </p:pic>
      <p:pic>
        <p:nvPicPr>
          <p:cNvPr id="66" name="Google Shape;66;p2"/>
          <p:cNvPicPr preferRelativeResize="0"/>
          <p:nvPr/>
        </p:nvPicPr>
        <p:blipFill rotWithShape="1">
          <a:blip r:embed="rId5">
            <a:alphaModFix/>
          </a:blip>
          <a:srcRect b="21383" l="0" r="0" t="21378"/>
          <a:stretch/>
        </p:blipFill>
        <p:spPr>
          <a:xfrm>
            <a:off x="7136050" y="4474650"/>
            <a:ext cx="1123915" cy="368825"/>
          </a:xfrm>
          <a:prstGeom prst="rect">
            <a:avLst/>
          </a:prstGeom>
          <a:noFill/>
          <a:ln>
            <a:noFill/>
          </a:ln>
        </p:spPr>
      </p:pic>
      <p:pic>
        <p:nvPicPr>
          <p:cNvPr id="67" name="Google Shape;67;p2"/>
          <p:cNvPicPr preferRelativeResize="0"/>
          <p:nvPr/>
        </p:nvPicPr>
        <p:blipFill rotWithShape="1">
          <a:blip r:embed="rId6">
            <a:alphaModFix/>
          </a:blip>
          <a:srcRect b="23544" l="0" r="0" t="23543"/>
          <a:stretch/>
        </p:blipFill>
        <p:spPr>
          <a:xfrm>
            <a:off x="6149636" y="4474653"/>
            <a:ext cx="928731" cy="368825"/>
          </a:xfrm>
          <a:prstGeom prst="rect">
            <a:avLst/>
          </a:prstGeom>
          <a:noFill/>
          <a:ln>
            <a:noFill/>
          </a:ln>
        </p:spPr>
      </p:pic>
      <p:sp>
        <p:nvSpPr>
          <p:cNvPr id="68" name="Google Shape;68;p2"/>
          <p:cNvSpPr txBox="1"/>
          <p:nvPr/>
        </p:nvSpPr>
        <p:spPr>
          <a:xfrm>
            <a:off x="580500" y="4628700"/>
            <a:ext cx="19230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4D4D4C"/>
              </a:solidFill>
              <a:latin typeface="Arial"/>
              <a:ea typeface="Arial"/>
              <a:cs typeface="Arial"/>
              <a:sym typeface="Arial"/>
            </a:endParaRPr>
          </a:p>
        </p:txBody>
      </p:sp>
      <p:pic>
        <p:nvPicPr>
          <p:cNvPr id="69" name="Google Shape;69;p2"/>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20">
            <a:hlinkClick r:id="rId3"/>
          </p:cNvPr>
          <p:cNvPicPr preferRelativeResize="0"/>
          <p:nvPr/>
        </p:nvPicPr>
        <p:blipFill rotWithShape="1">
          <a:blip r:embed="rId4">
            <a:alphaModFix/>
          </a:blip>
          <a:srcRect b="0" l="0" r="0" t="0"/>
          <a:stretch/>
        </p:blipFill>
        <p:spPr>
          <a:xfrm>
            <a:off x="3590750" y="405625"/>
            <a:ext cx="2124000" cy="2124000"/>
          </a:xfrm>
          <a:prstGeom prst="rect">
            <a:avLst/>
          </a:prstGeom>
          <a:noFill/>
          <a:ln>
            <a:noFill/>
          </a:ln>
        </p:spPr>
      </p:pic>
      <p:pic>
        <p:nvPicPr>
          <p:cNvPr id="441" name="Google Shape;441;p20"/>
          <p:cNvPicPr preferRelativeResize="0"/>
          <p:nvPr/>
        </p:nvPicPr>
        <p:blipFill rotWithShape="1">
          <a:blip r:embed="rId5">
            <a:alphaModFix/>
          </a:blip>
          <a:srcRect b="-4384" l="1921" r="0" t="0"/>
          <a:stretch/>
        </p:blipFill>
        <p:spPr>
          <a:xfrm>
            <a:off x="-419350" y="94426"/>
            <a:ext cx="2647300" cy="2435200"/>
          </a:xfrm>
          <a:prstGeom prst="rect">
            <a:avLst/>
          </a:prstGeom>
          <a:noFill/>
          <a:ln>
            <a:noFill/>
          </a:ln>
        </p:spPr>
      </p:pic>
      <p:sp>
        <p:nvSpPr>
          <p:cNvPr id="442" name="Google Shape;442;p20"/>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0"/>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4" name="Google Shape;444;p20"/>
          <p:cNvPicPr preferRelativeResize="0"/>
          <p:nvPr/>
        </p:nvPicPr>
        <p:blipFill rotWithShape="1">
          <a:blip r:embed="rId6">
            <a:alphaModFix/>
          </a:blip>
          <a:srcRect b="0" l="0" r="15368" t="0"/>
          <a:stretch/>
        </p:blipFill>
        <p:spPr>
          <a:xfrm>
            <a:off x="8125450" y="1476725"/>
            <a:ext cx="1018600" cy="1392450"/>
          </a:xfrm>
          <a:prstGeom prst="rect">
            <a:avLst/>
          </a:prstGeom>
          <a:noFill/>
          <a:ln>
            <a:noFill/>
          </a:ln>
        </p:spPr>
      </p:pic>
      <p:grpSp>
        <p:nvGrpSpPr>
          <p:cNvPr id="445" name="Google Shape;445;p20"/>
          <p:cNvGrpSpPr/>
          <p:nvPr/>
        </p:nvGrpSpPr>
        <p:grpSpPr>
          <a:xfrm>
            <a:off x="4856100" y="4689284"/>
            <a:ext cx="615638" cy="499641"/>
            <a:chOff x="4856100" y="4689284"/>
            <a:chExt cx="615638" cy="499641"/>
          </a:xfrm>
        </p:grpSpPr>
        <p:cxnSp>
          <p:nvCxnSpPr>
            <p:cNvPr id="446" name="Google Shape;446;p20"/>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447" name="Google Shape;447;p20"/>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448" name="Google Shape;448;p20"/>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9" name="Google Shape;449;p20"/>
          <p:cNvGrpSpPr/>
          <p:nvPr/>
        </p:nvGrpSpPr>
        <p:grpSpPr>
          <a:xfrm>
            <a:off x="3976175" y="-203382"/>
            <a:ext cx="859320" cy="873930"/>
            <a:chOff x="3976175" y="-203382"/>
            <a:chExt cx="859320" cy="873930"/>
          </a:xfrm>
        </p:grpSpPr>
        <p:cxnSp>
          <p:nvCxnSpPr>
            <p:cNvPr id="450" name="Google Shape;450;p20"/>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451" name="Google Shape;451;p20"/>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452" name="Google Shape;452;p20"/>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53" name="Google Shape;453;p20"/>
          <p:cNvCxnSpPr/>
          <p:nvPr/>
        </p:nvCxnSpPr>
        <p:spPr>
          <a:xfrm flipH="1" rot="10800000">
            <a:off x="-419350" y="16279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454" name="Google Shape;454;p20"/>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455" name="Google Shape;455;p20"/>
          <p:cNvSpPr/>
          <p:nvPr/>
        </p:nvSpPr>
        <p:spPr>
          <a:xfrm rot="-2700000">
            <a:off x="3901802" y="716678"/>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0"/>
          <p:cNvSpPr/>
          <p:nvPr/>
        </p:nvSpPr>
        <p:spPr>
          <a:xfrm rot="-2700000">
            <a:off x="2737077" y="18970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0"/>
          <p:cNvSpPr/>
          <p:nvPr/>
        </p:nvSpPr>
        <p:spPr>
          <a:xfrm rot="-2700000">
            <a:off x="5502802" y="14949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0"/>
          <p:cNvSpPr/>
          <p:nvPr/>
        </p:nvSpPr>
        <p:spPr>
          <a:xfrm rot="-2700000">
            <a:off x="6679877" y="26637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0"/>
          <p:cNvSpPr txBox="1"/>
          <p:nvPr/>
        </p:nvSpPr>
        <p:spPr>
          <a:xfrm rot="-2700000">
            <a:off x="656336" y="2565779"/>
            <a:ext cx="1655478" cy="75434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Desarrollo de app de Realidad Aumentada para mostrar las nuevas características del modelo A4 de Audi.</a:t>
            </a:r>
            <a:endParaRPr b="0" i="0" sz="100" u="none" cap="none" strike="noStrike">
              <a:solidFill>
                <a:schemeClr val="dk1"/>
              </a:solidFill>
              <a:latin typeface="Lexend Light"/>
              <a:ea typeface="Lexend Light"/>
              <a:cs typeface="Lexend Light"/>
              <a:sym typeface="Lexend Light"/>
            </a:endParaRPr>
          </a:p>
        </p:txBody>
      </p:sp>
      <p:sp>
        <p:nvSpPr>
          <p:cNvPr id="460" name="Google Shape;460;p20"/>
          <p:cNvSpPr txBox="1"/>
          <p:nvPr/>
        </p:nvSpPr>
        <p:spPr>
          <a:xfrm rot="-2700000">
            <a:off x="1884106" y="1403640"/>
            <a:ext cx="1693238" cy="72337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Desarrollo con objetivo de awareness y branding, en el cual se utiliza Roblox Studio para crear un metaverso en el que convives con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los Color Pets de Crayola Toys.</a:t>
            </a:r>
            <a:endParaRPr b="0" i="0" sz="400" u="none" cap="none" strike="noStrike">
              <a:solidFill>
                <a:schemeClr val="dk1"/>
              </a:solidFill>
              <a:latin typeface="Lexend Light"/>
              <a:ea typeface="Lexend Light"/>
              <a:cs typeface="Lexend Light"/>
              <a:sym typeface="Lexend Light"/>
            </a:endParaRPr>
          </a:p>
        </p:txBody>
      </p:sp>
      <p:sp>
        <p:nvSpPr>
          <p:cNvPr id="461" name="Google Shape;461;p20"/>
          <p:cNvSpPr txBox="1"/>
          <p:nvPr/>
        </p:nvSpPr>
        <p:spPr>
          <a:xfrm rot="-2700000">
            <a:off x="5635955" y="4304074"/>
            <a:ext cx="1431891" cy="507844"/>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Desarrollo interactivo de RA del prototipo del proyecto de un tren para EY.</a:t>
            </a:r>
            <a:endParaRPr b="0" i="0" sz="400" u="none" cap="none" strike="noStrike">
              <a:solidFill>
                <a:schemeClr val="dk1"/>
              </a:solidFill>
              <a:latin typeface="Lexend Light"/>
              <a:ea typeface="Lexend Light"/>
              <a:cs typeface="Lexend Light"/>
              <a:sym typeface="Lexend Light"/>
            </a:endParaRPr>
          </a:p>
        </p:txBody>
      </p:sp>
      <p:sp>
        <p:nvSpPr>
          <p:cNvPr id="462" name="Google Shape;462;p20"/>
          <p:cNvSpPr txBox="1"/>
          <p:nvPr/>
        </p:nvSpPr>
        <p:spPr>
          <a:xfrm rot="-2700000">
            <a:off x="6947884" y="1105946"/>
            <a:ext cx="1510380" cy="72337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Desarrollo de un juego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 plataforma para dispositivos móviles, creado para promocionar el producto Boligoma.</a:t>
            </a:r>
            <a:endParaRPr b="0" i="0" sz="700" u="none" cap="none" strike="noStrike">
              <a:solidFill>
                <a:schemeClr val="dk1"/>
              </a:solidFill>
              <a:latin typeface="Lexend Light"/>
              <a:ea typeface="Lexend Light"/>
              <a:cs typeface="Lexend Light"/>
              <a:sym typeface="Lexend Light"/>
            </a:endParaRPr>
          </a:p>
        </p:txBody>
      </p:sp>
      <p:sp>
        <p:nvSpPr>
          <p:cNvPr id="463" name="Google Shape;463;p20"/>
          <p:cNvSpPr txBox="1"/>
          <p:nvPr/>
        </p:nvSpPr>
        <p:spPr>
          <a:xfrm rot="-2700000">
            <a:off x="5279566" y="317451"/>
            <a:ext cx="1648266" cy="72337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Desarrollo de Realidad Aumentada para interactuar con los personajes de Kelloggs en el reverso de las cajas de cereales. Colaboración con Crayola.</a:t>
            </a:r>
            <a:endParaRPr b="0" i="0" sz="700" u="none" cap="none" strike="noStrike">
              <a:solidFill>
                <a:schemeClr val="dk1"/>
              </a:solidFill>
              <a:latin typeface="Lexend Light"/>
              <a:ea typeface="Lexend Light"/>
              <a:cs typeface="Lexend Light"/>
              <a:sym typeface="Lexend Light"/>
            </a:endParaRPr>
          </a:p>
        </p:txBody>
      </p:sp>
      <p:sp>
        <p:nvSpPr>
          <p:cNvPr id="464" name="Google Shape;464;p20"/>
          <p:cNvSpPr txBox="1"/>
          <p:nvPr/>
        </p:nvSpPr>
        <p:spPr>
          <a:xfrm rot="-2700000">
            <a:off x="2912204" y="3930884"/>
            <a:ext cx="1560868" cy="754342"/>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digital para la interacción entre Netflix y Crayola con el estreno de Over the Moon.</a:t>
            </a:r>
            <a:endParaRPr b="0" i="0" sz="700" u="none" cap="none" strike="noStrike">
              <a:solidFill>
                <a:schemeClr val="dk1"/>
              </a:solidFill>
              <a:latin typeface="Lexend Light"/>
              <a:ea typeface="Lexend Light"/>
              <a:cs typeface="Lexend Light"/>
              <a:sym typeface="Lexend Light"/>
            </a:endParaRPr>
          </a:p>
        </p:txBody>
      </p:sp>
      <p:sp>
        <p:nvSpPr>
          <p:cNvPr id="465" name="Google Shape;465;p20"/>
          <p:cNvSpPr txBox="1"/>
          <p:nvPr/>
        </p:nvSpPr>
        <p:spPr>
          <a:xfrm rot="-2700000">
            <a:off x="1093592" y="780902"/>
            <a:ext cx="1698329" cy="5231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DESARROLLO</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 VIDEOJUEGOS</a:t>
            </a:r>
            <a:endParaRPr b="0" i="0" sz="1100" u="none" cap="none" strike="noStrike">
              <a:solidFill>
                <a:srgbClr val="000000"/>
              </a:solidFill>
              <a:latin typeface="Lexend ExtraBold"/>
              <a:ea typeface="Lexend ExtraBold"/>
              <a:cs typeface="Lexend ExtraBold"/>
              <a:sym typeface="Lexend ExtraBold"/>
            </a:endParaRPr>
          </a:p>
        </p:txBody>
      </p:sp>
      <p:pic>
        <p:nvPicPr>
          <p:cNvPr id="466" name="Google Shape;466;p20">
            <a:hlinkClick r:id="rId8"/>
          </p:cNvPr>
          <p:cNvPicPr preferRelativeResize="0"/>
          <p:nvPr/>
        </p:nvPicPr>
        <p:blipFill rotWithShape="1">
          <a:blip r:embed="rId9">
            <a:alphaModFix/>
          </a:blip>
          <a:srcRect b="0" l="0" r="0" t="0"/>
          <a:stretch/>
        </p:blipFill>
        <p:spPr>
          <a:xfrm>
            <a:off x="6368825" y="2352650"/>
            <a:ext cx="2124000" cy="2124000"/>
          </a:xfrm>
          <a:prstGeom prst="rect">
            <a:avLst/>
          </a:prstGeom>
          <a:noFill/>
          <a:ln>
            <a:noFill/>
          </a:ln>
        </p:spPr>
      </p:pic>
      <p:pic>
        <p:nvPicPr>
          <p:cNvPr id="467" name="Google Shape;467;p20">
            <a:hlinkClick r:id="rId10"/>
          </p:cNvPr>
          <p:cNvPicPr preferRelativeResize="0"/>
          <p:nvPr/>
        </p:nvPicPr>
        <p:blipFill rotWithShape="1">
          <a:blip r:embed="rId11">
            <a:alphaModFix/>
          </a:blip>
          <a:srcRect b="0" l="0" r="0" t="0"/>
          <a:stretch/>
        </p:blipFill>
        <p:spPr>
          <a:xfrm>
            <a:off x="1217375" y="2754550"/>
            <a:ext cx="2124000" cy="2124000"/>
          </a:xfrm>
          <a:prstGeom prst="rect">
            <a:avLst/>
          </a:prstGeom>
          <a:noFill/>
          <a:ln>
            <a:noFill/>
          </a:ln>
        </p:spPr>
      </p:pic>
      <p:pic>
        <p:nvPicPr>
          <p:cNvPr id="468" name="Google Shape;468;p20">
            <a:hlinkClick r:id="rId12"/>
          </p:cNvPr>
          <p:cNvPicPr preferRelativeResize="0"/>
          <p:nvPr/>
        </p:nvPicPr>
        <p:blipFill rotWithShape="1">
          <a:blip r:embed="rId13">
            <a:alphaModFix/>
          </a:blip>
          <a:srcRect b="0" l="0" r="0" t="0"/>
          <a:stretch/>
        </p:blipFill>
        <p:spPr>
          <a:xfrm>
            <a:off x="2426013" y="1578163"/>
            <a:ext cx="2124000" cy="2124000"/>
          </a:xfrm>
          <a:prstGeom prst="rect">
            <a:avLst/>
          </a:prstGeom>
          <a:noFill/>
          <a:ln>
            <a:noFill/>
          </a:ln>
        </p:spPr>
      </p:pic>
      <p:pic>
        <p:nvPicPr>
          <p:cNvPr id="469" name="Google Shape;469;p20">
            <a:hlinkClick r:id="rId14"/>
          </p:cNvPr>
          <p:cNvPicPr preferRelativeResize="0"/>
          <p:nvPr/>
        </p:nvPicPr>
        <p:blipFill rotWithShape="1">
          <a:blip r:embed="rId15">
            <a:alphaModFix/>
          </a:blip>
          <a:srcRect b="0" l="0" r="0" t="0"/>
          <a:stretch/>
        </p:blipFill>
        <p:spPr>
          <a:xfrm>
            <a:off x="3583212" y="405625"/>
            <a:ext cx="2124000" cy="2124000"/>
          </a:xfrm>
          <a:prstGeom prst="rect">
            <a:avLst/>
          </a:prstGeom>
          <a:noFill/>
          <a:ln>
            <a:noFill/>
          </a:ln>
        </p:spPr>
      </p:pic>
      <p:pic>
        <p:nvPicPr>
          <p:cNvPr id="470" name="Google Shape;470;p20">
            <a:hlinkClick r:id="rId16"/>
          </p:cNvPr>
          <p:cNvPicPr preferRelativeResize="0"/>
          <p:nvPr/>
        </p:nvPicPr>
        <p:blipFill rotWithShape="1">
          <a:blip r:embed="rId17">
            <a:alphaModFix/>
          </a:blip>
          <a:srcRect b="0" l="0" r="0" t="0"/>
          <a:stretch/>
        </p:blipFill>
        <p:spPr>
          <a:xfrm>
            <a:off x="4029750" y="2352650"/>
            <a:ext cx="2124000" cy="2124000"/>
          </a:xfrm>
          <a:prstGeom prst="rect">
            <a:avLst/>
          </a:prstGeom>
          <a:noFill/>
          <a:ln>
            <a:noFill/>
          </a:ln>
        </p:spPr>
      </p:pic>
      <p:pic>
        <p:nvPicPr>
          <p:cNvPr id="471" name="Google Shape;471;p20">
            <a:hlinkClick r:id="rId18"/>
          </p:cNvPr>
          <p:cNvPicPr preferRelativeResize="0"/>
          <p:nvPr/>
        </p:nvPicPr>
        <p:blipFill rotWithShape="1">
          <a:blip r:embed="rId19">
            <a:alphaModFix amt="80000"/>
          </a:blip>
          <a:srcRect b="0" l="0" r="0" t="0"/>
          <a:stretch/>
        </p:blipFill>
        <p:spPr>
          <a:xfrm rot="-2700000">
            <a:off x="4948354" y="4089461"/>
            <a:ext cx="286799" cy="275346"/>
          </a:xfrm>
          <a:prstGeom prst="rect">
            <a:avLst/>
          </a:prstGeom>
          <a:noFill/>
          <a:ln>
            <a:noFill/>
          </a:ln>
        </p:spPr>
      </p:pic>
      <p:pic>
        <p:nvPicPr>
          <p:cNvPr id="472" name="Google Shape;472;p20">
            <a:hlinkClick r:id="rId20"/>
          </p:cNvPr>
          <p:cNvPicPr preferRelativeResize="0"/>
          <p:nvPr/>
        </p:nvPicPr>
        <p:blipFill rotWithShape="1">
          <a:blip r:embed="rId19">
            <a:alphaModFix amt="80000"/>
          </a:blip>
          <a:srcRect b="0" l="0" r="0" t="0"/>
          <a:stretch/>
        </p:blipFill>
        <p:spPr>
          <a:xfrm rot="-2700000">
            <a:off x="3349490" y="3315606"/>
            <a:ext cx="286799" cy="275346"/>
          </a:xfrm>
          <a:prstGeom prst="rect">
            <a:avLst/>
          </a:prstGeom>
          <a:noFill/>
          <a:ln>
            <a:noFill/>
          </a:ln>
        </p:spPr>
      </p:pic>
      <p:pic>
        <p:nvPicPr>
          <p:cNvPr id="473" name="Google Shape;473;p20">
            <a:hlinkClick r:id="rId21"/>
          </p:cNvPr>
          <p:cNvPicPr preferRelativeResize="0"/>
          <p:nvPr/>
        </p:nvPicPr>
        <p:blipFill rotWithShape="1">
          <a:blip r:embed="rId19">
            <a:alphaModFix amt="80000"/>
          </a:blip>
          <a:srcRect b="0" l="0" r="0" t="0"/>
          <a:stretch/>
        </p:blipFill>
        <p:spPr>
          <a:xfrm rot="-2700000">
            <a:off x="4501815" y="2152018"/>
            <a:ext cx="286799" cy="275346"/>
          </a:xfrm>
          <a:prstGeom prst="rect">
            <a:avLst/>
          </a:prstGeom>
          <a:noFill/>
          <a:ln>
            <a:noFill/>
          </a:ln>
        </p:spPr>
      </p:pic>
      <p:pic>
        <p:nvPicPr>
          <p:cNvPr id="474" name="Google Shape;474;p20"/>
          <p:cNvPicPr preferRelativeResize="0"/>
          <p:nvPr/>
        </p:nvPicPr>
        <p:blipFill rotWithShape="1">
          <a:blip r:embed="rId22">
            <a:alphaModFix/>
          </a:blip>
          <a:srcRect b="0" l="0" r="0" t="0"/>
          <a:stretch/>
        </p:blipFill>
        <p:spPr>
          <a:xfrm rot="-2699952">
            <a:off x="3443520" y="3557778"/>
            <a:ext cx="802885" cy="426968"/>
          </a:xfrm>
          <a:prstGeom prst="rect">
            <a:avLst/>
          </a:prstGeom>
          <a:noFill/>
          <a:ln>
            <a:noFill/>
          </a:ln>
        </p:spPr>
      </p:pic>
      <p:pic>
        <p:nvPicPr>
          <p:cNvPr id="475" name="Google Shape;475;p20"/>
          <p:cNvPicPr preferRelativeResize="0"/>
          <p:nvPr/>
        </p:nvPicPr>
        <p:blipFill rotWithShape="1">
          <a:blip r:embed="rId23">
            <a:alphaModFix/>
          </a:blip>
          <a:srcRect b="0" l="0" r="0" t="0"/>
          <a:stretch/>
        </p:blipFill>
        <p:spPr>
          <a:xfrm rot="-2700000">
            <a:off x="502370" y="2889550"/>
            <a:ext cx="747473" cy="397500"/>
          </a:xfrm>
          <a:prstGeom prst="rect">
            <a:avLst/>
          </a:prstGeom>
          <a:noFill/>
          <a:ln>
            <a:noFill/>
          </a:ln>
        </p:spPr>
      </p:pic>
      <p:pic>
        <p:nvPicPr>
          <p:cNvPr id="476" name="Google Shape;476;p20"/>
          <p:cNvPicPr preferRelativeResize="0"/>
          <p:nvPr/>
        </p:nvPicPr>
        <p:blipFill rotWithShape="1">
          <a:blip r:embed="rId24">
            <a:alphaModFix/>
          </a:blip>
          <a:srcRect b="0" l="0" r="0" t="0"/>
          <a:stretch/>
        </p:blipFill>
        <p:spPr>
          <a:xfrm rot="-2700000">
            <a:off x="5960146" y="3725213"/>
            <a:ext cx="783532" cy="416676"/>
          </a:xfrm>
          <a:prstGeom prst="rect">
            <a:avLst/>
          </a:prstGeom>
          <a:noFill/>
          <a:ln>
            <a:noFill/>
          </a:ln>
        </p:spPr>
      </p:pic>
      <p:pic>
        <p:nvPicPr>
          <p:cNvPr id="477" name="Google Shape;477;p20"/>
          <p:cNvPicPr preferRelativeResize="0"/>
          <p:nvPr/>
        </p:nvPicPr>
        <p:blipFill rotWithShape="1">
          <a:blip r:embed="rId25">
            <a:alphaModFix/>
          </a:blip>
          <a:srcRect b="0" l="0" r="0" t="0"/>
          <a:stretch/>
        </p:blipFill>
        <p:spPr>
          <a:xfrm rot="-2700057">
            <a:off x="6650927" y="1232100"/>
            <a:ext cx="634096" cy="470776"/>
          </a:xfrm>
          <a:prstGeom prst="rect">
            <a:avLst/>
          </a:prstGeom>
          <a:noFill/>
          <a:ln>
            <a:noFill/>
          </a:ln>
        </p:spPr>
      </p:pic>
      <p:pic>
        <p:nvPicPr>
          <p:cNvPr id="478" name="Google Shape;478;p20"/>
          <p:cNvPicPr preferRelativeResize="0"/>
          <p:nvPr/>
        </p:nvPicPr>
        <p:blipFill rotWithShape="1">
          <a:blip r:embed="rId26">
            <a:alphaModFix/>
          </a:blip>
          <a:srcRect b="0" l="0" r="0" t="0"/>
          <a:stretch/>
        </p:blipFill>
        <p:spPr>
          <a:xfrm rot="-2700000">
            <a:off x="5202478" y="574078"/>
            <a:ext cx="583896" cy="210118"/>
          </a:xfrm>
          <a:prstGeom prst="rect">
            <a:avLst/>
          </a:prstGeom>
          <a:noFill/>
          <a:ln>
            <a:noFill/>
          </a:ln>
        </p:spPr>
      </p:pic>
      <p:sp>
        <p:nvSpPr>
          <p:cNvPr id="479" name="Google Shape;479;p20">
            <a:hlinkClick action="ppaction://hlinksldjump" r:id="rId27"/>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28">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480" name="Google Shape;480;p20"/>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pic>
        <p:nvPicPr>
          <p:cNvPr id="481" name="Google Shape;481;p20"/>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pic>
        <p:nvPicPr>
          <p:cNvPr id="482" name="Google Shape;482;p20"/>
          <p:cNvPicPr preferRelativeResize="0"/>
          <p:nvPr/>
        </p:nvPicPr>
        <p:blipFill rotWithShape="1">
          <a:blip r:embed="rId29">
            <a:alphaModFix/>
          </a:blip>
          <a:srcRect b="0" l="0" r="0" t="0"/>
          <a:stretch/>
        </p:blipFill>
        <p:spPr>
          <a:xfrm rot="-2700000">
            <a:off x="1825443" y="1695072"/>
            <a:ext cx="678888" cy="137255"/>
          </a:xfrm>
          <a:prstGeom prst="rect">
            <a:avLst/>
          </a:prstGeom>
          <a:noFill/>
          <a:ln>
            <a:noFill/>
          </a:ln>
        </p:spPr>
      </p:pic>
      <p:grpSp>
        <p:nvGrpSpPr>
          <p:cNvPr id="483" name="Google Shape;483;p20"/>
          <p:cNvGrpSpPr/>
          <p:nvPr/>
        </p:nvGrpSpPr>
        <p:grpSpPr>
          <a:xfrm>
            <a:off x="6562269" y="-159376"/>
            <a:ext cx="1733099" cy="1314725"/>
            <a:chOff x="6842041" y="-80466"/>
            <a:chExt cx="1733099" cy="1314725"/>
          </a:xfrm>
        </p:grpSpPr>
        <p:sp>
          <p:nvSpPr>
            <p:cNvPr id="484" name="Google Shape;484;p20"/>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5" name="Google Shape;485;p20"/>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486" name="Google Shape;486;p20"/>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0"/>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488" name="Google Shape;488;p20"/>
            <p:cNvPicPr preferRelativeResize="0"/>
            <p:nvPr/>
          </p:nvPicPr>
          <p:blipFill rotWithShape="1">
            <a:blip r:embed="rId30">
              <a:alphaModFix amt="84000"/>
            </a:blip>
            <a:srcRect b="708" l="0" r="0" t="708"/>
            <a:stretch/>
          </p:blipFill>
          <p:spPr>
            <a:xfrm rot="2699956">
              <a:off x="7545069" y="309336"/>
              <a:ext cx="251917" cy="241858"/>
            </a:xfrm>
            <a:prstGeom prst="rect">
              <a:avLst/>
            </a:prstGeom>
            <a:noFill/>
            <a:ln>
              <a:noFill/>
            </a:ln>
          </p:spPr>
        </p:pic>
        <p:pic>
          <p:nvPicPr>
            <p:cNvPr id="489" name="Google Shape;489;p20"/>
            <p:cNvPicPr preferRelativeResize="0"/>
            <p:nvPr/>
          </p:nvPicPr>
          <p:blipFill rotWithShape="1">
            <a:blip r:embed="rId19">
              <a:alphaModFix amt="80000"/>
            </a:blip>
            <a:srcRect b="0" l="0" r="0" t="0"/>
            <a:stretch/>
          </p:blipFill>
          <p:spPr>
            <a:xfrm rot="-2699961">
              <a:off x="7711339" y="131505"/>
              <a:ext cx="251917" cy="241859"/>
            </a:xfrm>
            <a:prstGeom prst="rect">
              <a:avLst/>
            </a:prstGeom>
            <a:noFill/>
            <a:ln>
              <a:noFill/>
            </a:ln>
          </p:spPr>
        </p:pic>
      </p:grpSp>
      <p:grpSp>
        <p:nvGrpSpPr>
          <p:cNvPr id="490" name="Google Shape;490;p20"/>
          <p:cNvGrpSpPr/>
          <p:nvPr/>
        </p:nvGrpSpPr>
        <p:grpSpPr>
          <a:xfrm>
            <a:off x="-49675" y="4665325"/>
            <a:ext cx="3454200" cy="533400"/>
            <a:chOff x="-49675" y="4665325"/>
            <a:chExt cx="3454200" cy="533400"/>
          </a:xfrm>
        </p:grpSpPr>
        <p:pic>
          <p:nvPicPr>
            <p:cNvPr id="491" name="Google Shape;491;p20"/>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492" name="Google Shape;492;p20"/>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pic>
        <p:nvPicPr>
          <p:cNvPr id="493" name="Google Shape;493;p20">
            <a:hlinkClick r:id="rId31"/>
          </p:cNvPr>
          <p:cNvPicPr preferRelativeResize="0"/>
          <p:nvPr/>
        </p:nvPicPr>
        <p:blipFill rotWithShape="1">
          <a:blip r:embed="rId32">
            <a:alphaModFix/>
          </a:blip>
          <a:srcRect b="0" l="0" r="0" t="0"/>
          <a:stretch/>
        </p:blipFill>
        <p:spPr>
          <a:xfrm>
            <a:off x="5191738" y="1183850"/>
            <a:ext cx="2124000" cy="2124000"/>
          </a:xfrm>
          <a:prstGeom prst="rect">
            <a:avLst/>
          </a:prstGeom>
          <a:noFill/>
          <a:ln>
            <a:noFill/>
          </a:ln>
        </p:spPr>
      </p:pic>
      <p:pic>
        <p:nvPicPr>
          <p:cNvPr id="494" name="Google Shape;494;p20">
            <a:hlinkClick r:id="rId33"/>
          </p:cNvPr>
          <p:cNvPicPr preferRelativeResize="0"/>
          <p:nvPr/>
        </p:nvPicPr>
        <p:blipFill rotWithShape="1">
          <a:blip r:embed="rId30">
            <a:alphaModFix amt="84000"/>
          </a:blip>
          <a:srcRect b="708" l="0" r="0" t="708"/>
          <a:stretch/>
        </p:blipFill>
        <p:spPr>
          <a:xfrm rot="2700000">
            <a:off x="2150101" y="4486962"/>
            <a:ext cx="286799" cy="275347"/>
          </a:xfrm>
          <a:prstGeom prst="rect">
            <a:avLst/>
          </a:prstGeom>
          <a:noFill/>
          <a:ln>
            <a:noFill/>
          </a:ln>
        </p:spPr>
      </p:pic>
      <p:pic>
        <p:nvPicPr>
          <p:cNvPr id="495" name="Google Shape;495;p20">
            <a:hlinkClick r:id="rId34"/>
          </p:cNvPr>
          <p:cNvPicPr preferRelativeResize="0"/>
          <p:nvPr/>
        </p:nvPicPr>
        <p:blipFill rotWithShape="1">
          <a:blip r:embed="rId30">
            <a:alphaModFix amt="84000"/>
          </a:blip>
          <a:srcRect b="708" l="0" r="0" t="708"/>
          <a:stretch/>
        </p:blipFill>
        <p:spPr>
          <a:xfrm rot="2700000">
            <a:off x="6110351" y="2950637"/>
            <a:ext cx="286799" cy="275347"/>
          </a:xfrm>
          <a:prstGeom prst="rect">
            <a:avLst/>
          </a:prstGeom>
          <a:noFill/>
          <a:ln>
            <a:noFill/>
          </a:ln>
        </p:spPr>
      </p:pic>
      <p:pic>
        <p:nvPicPr>
          <p:cNvPr id="496" name="Google Shape;496;p20">
            <a:hlinkClick r:id="rId35"/>
          </p:cNvPr>
          <p:cNvPicPr preferRelativeResize="0"/>
          <p:nvPr/>
        </p:nvPicPr>
        <p:blipFill rotWithShape="1">
          <a:blip r:embed="rId30">
            <a:alphaModFix amt="84000"/>
          </a:blip>
          <a:srcRect b="708" l="0" r="0" t="708"/>
          <a:stretch/>
        </p:blipFill>
        <p:spPr>
          <a:xfrm rot="2700000">
            <a:off x="7285426" y="4089462"/>
            <a:ext cx="286799" cy="2753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1"/>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2" name="Google Shape;502;p21"/>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503" name="Google Shape;503;p21"/>
          <p:cNvSpPr txBox="1"/>
          <p:nvPr/>
        </p:nvSpPr>
        <p:spPr>
          <a:xfrm>
            <a:off x="4918500" y="1902825"/>
            <a:ext cx="35835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100"/>
              <a:buFont typeface="Arial"/>
              <a:buNone/>
            </a:pPr>
            <a:r>
              <a:rPr b="0" i="0" lang="es-419" sz="1000" u="none" cap="none" strike="noStrike">
                <a:solidFill>
                  <a:srgbClr val="000000"/>
                </a:solidFill>
                <a:latin typeface="Lexend Light"/>
                <a:ea typeface="Lexend Light"/>
                <a:cs typeface="Lexend Light"/>
                <a:sym typeface="Lexend Light"/>
              </a:rPr>
              <a:t>El video es quizás la herramienta de comunicación más efectiva de nuestra época. Podemos generar un volumen grande de piezas para redes sociales, o concentrarnos en una secuencia de 20 segundos para ser pautada a nivel nacional. Nuestro trabajo ha estado en tantas pantallas, por tantos años, que es muy probable que ya lo hayas visto.</a:t>
            </a:r>
            <a:endParaRPr b="0" i="0" sz="1000" u="none" cap="none" strike="noStrike">
              <a:solidFill>
                <a:srgbClr val="000000"/>
              </a:solidFill>
              <a:latin typeface="Lexend Light"/>
              <a:ea typeface="Lexend Light"/>
              <a:cs typeface="Lexend Light"/>
              <a:sym typeface="Lexend Light"/>
            </a:endParaRPr>
          </a:p>
        </p:txBody>
      </p:sp>
      <p:pic>
        <p:nvPicPr>
          <p:cNvPr id="504" name="Google Shape;504;p21"/>
          <p:cNvPicPr preferRelativeResize="0"/>
          <p:nvPr/>
        </p:nvPicPr>
        <p:blipFill rotWithShape="1">
          <a:blip r:embed="rId4">
            <a:alphaModFix/>
          </a:blip>
          <a:srcRect b="0" l="0" r="0" t="0"/>
          <a:stretch/>
        </p:blipFill>
        <p:spPr>
          <a:xfrm>
            <a:off x="4868175" y="0"/>
            <a:ext cx="3633901" cy="1804485"/>
          </a:xfrm>
          <a:prstGeom prst="rect">
            <a:avLst/>
          </a:prstGeom>
          <a:noFill/>
          <a:ln>
            <a:noFill/>
          </a:ln>
        </p:spPr>
      </p:pic>
      <p:pic>
        <p:nvPicPr>
          <p:cNvPr id="505" name="Google Shape;505;p21"/>
          <p:cNvPicPr preferRelativeResize="0"/>
          <p:nvPr/>
        </p:nvPicPr>
        <p:blipFill rotWithShape="1">
          <a:blip r:embed="rId5">
            <a:alphaModFix/>
          </a:blip>
          <a:srcRect b="8795" l="9623" r="10517" t="13577"/>
          <a:stretch/>
        </p:blipFill>
        <p:spPr>
          <a:xfrm>
            <a:off x="471300" y="650475"/>
            <a:ext cx="4214002" cy="3596738"/>
          </a:xfrm>
          <a:prstGeom prst="rect">
            <a:avLst/>
          </a:prstGeom>
          <a:noFill/>
          <a:ln>
            <a:noFill/>
          </a:ln>
        </p:spPr>
      </p:pic>
      <p:pic>
        <p:nvPicPr>
          <p:cNvPr id="506" name="Google Shape;506;p21"/>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507" name="Google Shape;507;p21">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grpSp>
        <p:nvGrpSpPr>
          <p:cNvPr id="508" name="Google Shape;508;p21"/>
          <p:cNvGrpSpPr/>
          <p:nvPr/>
        </p:nvGrpSpPr>
        <p:grpSpPr>
          <a:xfrm>
            <a:off x="-49675" y="4665325"/>
            <a:ext cx="3454200" cy="533400"/>
            <a:chOff x="-49675" y="4665325"/>
            <a:chExt cx="3454200" cy="533400"/>
          </a:xfrm>
        </p:grpSpPr>
        <p:pic>
          <p:nvPicPr>
            <p:cNvPr id="509" name="Google Shape;509;p21"/>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510" name="Google Shape;510;p21"/>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2"/>
          <p:cNvSpPr txBox="1"/>
          <p:nvPr/>
        </p:nvSpPr>
        <p:spPr>
          <a:xfrm>
            <a:off x="1064200" y="1694875"/>
            <a:ext cx="4184400" cy="2963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Edición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Levantamiento de imágenes en locación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Tomas aéreas con dron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Uso de green screen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Live streaming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Cobertura de Eventos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Fotografía publicitaria</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Fotografía de producto para e-commerce</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Fotografía con dron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Retratos corporativos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Levantamientos fotográficos de centros comerciales y empresas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Cobertura de eventos</a:t>
            </a:r>
            <a:endParaRPr b="0" i="0" sz="950" u="none" cap="none" strike="noStrike">
              <a:solidFill>
                <a:srgbClr val="000000"/>
              </a:solidFill>
              <a:latin typeface="Lexend Light"/>
              <a:ea typeface="Lexend Light"/>
              <a:cs typeface="Lexend Light"/>
              <a:sym typeface="Lexend Light"/>
            </a:endParaRPr>
          </a:p>
        </p:txBody>
      </p:sp>
      <p:pic>
        <p:nvPicPr>
          <p:cNvPr id="516" name="Google Shape;516;p22"/>
          <p:cNvPicPr preferRelativeResize="0"/>
          <p:nvPr/>
        </p:nvPicPr>
        <p:blipFill rotWithShape="1">
          <a:blip r:embed="rId3">
            <a:alphaModFix/>
          </a:blip>
          <a:srcRect b="0" l="0" r="0" t="0"/>
          <a:stretch/>
        </p:blipFill>
        <p:spPr>
          <a:xfrm>
            <a:off x="816948" y="342425"/>
            <a:ext cx="1865127" cy="1295100"/>
          </a:xfrm>
          <a:prstGeom prst="rect">
            <a:avLst/>
          </a:prstGeom>
          <a:noFill/>
          <a:ln>
            <a:noFill/>
          </a:ln>
        </p:spPr>
      </p:pic>
      <p:grpSp>
        <p:nvGrpSpPr>
          <p:cNvPr id="517" name="Google Shape;517;p22"/>
          <p:cNvGrpSpPr/>
          <p:nvPr/>
        </p:nvGrpSpPr>
        <p:grpSpPr>
          <a:xfrm>
            <a:off x="4303975" y="0"/>
            <a:ext cx="5142600" cy="5143500"/>
            <a:chOff x="4303975" y="0"/>
            <a:chExt cx="5142600" cy="5143500"/>
          </a:xfrm>
        </p:grpSpPr>
        <p:sp>
          <p:nvSpPr>
            <p:cNvPr id="518" name="Google Shape;518;p22"/>
            <p:cNvSpPr/>
            <p:nvPr/>
          </p:nvSpPr>
          <p:spPr>
            <a:xfrm rot="2700000">
              <a:off x="5057091" y="753566"/>
              <a:ext cx="3636367" cy="3636367"/>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2"/>
            <p:cNvSpPr/>
            <p:nvPr/>
          </p:nvSpPr>
          <p:spPr>
            <a:xfrm>
              <a:off x="6862375" y="0"/>
              <a:ext cx="22818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0" name="Google Shape;520;p22"/>
          <p:cNvSpPr/>
          <p:nvPr/>
        </p:nvSpPr>
        <p:spPr>
          <a:xfrm>
            <a:off x="0" y="415675"/>
            <a:ext cx="122100" cy="1221900"/>
          </a:xfrm>
          <a:prstGeom prst="rect">
            <a:avLst/>
          </a:prstGeom>
          <a:solidFill>
            <a:srgbClr val="2B2B2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1" name="Google Shape;521;p22"/>
          <p:cNvGrpSpPr/>
          <p:nvPr/>
        </p:nvGrpSpPr>
        <p:grpSpPr>
          <a:xfrm>
            <a:off x="2660067" y="-73078"/>
            <a:ext cx="6483983" cy="5227662"/>
            <a:chOff x="2660067" y="-73078"/>
            <a:chExt cx="6483983" cy="5227662"/>
          </a:xfrm>
        </p:grpSpPr>
        <p:sp>
          <p:nvSpPr>
            <p:cNvPr id="522" name="Google Shape;522;p22"/>
            <p:cNvSpPr/>
            <p:nvPr/>
          </p:nvSpPr>
          <p:spPr>
            <a:xfrm rot="-5400000">
              <a:off x="8190650" y="4196125"/>
              <a:ext cx="953400" cy="953400"/>
            </a:xfrm>
            <a:prstGeom prst="rtTriangl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3" name="Google Shape;523;p22"/>
            <p:cNvGrpSpPr/>
            <p:nvPr/>
          </p:nvGrpSpPr>
          <p:grpSpPr>
            <a:xfrm>
              <a:off x="5545882" y="4250379"/>
              <a:ext cx="890768" cy="904205"/>
              <a:chOff x="5545882" y="4250379"/>
              <a:chExt cx="890768" cy="904205"/>
            </a:xfrm>
          </p:grpSpPr>
          <p:cxnSp>
            <p:nvCxnSpPr>
              <p:cNvPr id="524" name="Google Shape;524;p22"/>
              <p:cNvCxnSpPr/>
              <p:nvPr/>
            </p:nvCxnSpPr>
            <p:spPr>
              <a:xfrm rot="10800000">
                <a:off x="5701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525" name="Google Shape;525;p22"/>
              <p:cNvSpPr/>
              <p:nvPr/>
            </p:nvSpPr>
            <p:spPr>
              <a:xfrm>
                <a:off x="5545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6" name="Google Shape;526;p22"/>
            <p:cNvGrpSpPr/>
            <p:nvPr/>
          </p:nvGrpSpPr>
          <p:grpSpPr>
            <a:xfrm>
              <a:off x="2660067" y="-73078"/>
              <a:ext cx="1033083" cy="721251"/>
              <a:chOff x="2660067" y="-73078"/>
              <a:chExt cx="1033083" cy="721251"/>
            </a:xfrm>
          </p:grpSpPr>
          <p:cxnSp>
            <p:nvCxnSpPr>
              <p:cNvPr id="527" name="Google Shape;527;p22"/>
              <p:cNvCxnSpPr/>
              <p:nvPr/>
            </p:nvCxnSpPr>
            <p:spPr>
              <a:xfrm flipH="1" rot="5400000">
                <a:off x="26600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528" name="Google Shape;528;p22"/>
              <p:cNvCxnSpPr/>
              <p:nvPr/>
            </p:nvCxnSpPr>
            <p:spPr>
              <a:xfrm rot="10800000">
                <a:off x="30059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529" name="Google Shape;529;p22"/>
              <p:cNvSpPr/>
              <p:nvPr/>
            </p:nvSpPr>
            <p:spPr>
              <a:xfrm>
                <a:off x="3622650" y="5776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30" name="Google Shape;530;p22"/>
          <p:cNvSpPr txBox="1"/>
          <p:nvPr/>
        </p:nvSpPr>
        <p:spPr>
          <a:xfrm>
            <a:off x="1866625" y="1114325"/>
            <a:ext cx="2076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PRODUCCIÓN AV</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&amp; POST-PRODUCCIÓN</a:t>
            </a:r>
            <a:endParaRPr b="0" i="0" sz="1100" u="none" cap="none" strike="noStrike">
              <a:solidFill>
                <a:srgbClr val="000000"/>
              </a:solidFill>
              <a:latin typeface="Lexend ExtraBold"/>
              <a:ea typeface="Lexend ExtraBold"/>
              <a:cs typeface="Lexend ExtraBold"/>
              <a:sym typeface="Lexend ExtraBold"/>
            </a:endParaRPr>
          </a:p>
        </p:txBody>
      </p:sp>
      <p:pic>
        <p:nvPicPr>
          <p:cNvPr id="531" name="Google Shape;531;p22"/>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532" name="Google Shape;532;p22"/>
          <p:cNvSpPr txBox="1"/>
          <p:nvPr/>
        </p:nvSpPr>
        <p:spPr>
          <a:xfrm>
            <a:off x="6386375" y="2458975"/>
            <a:ext cx="2441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Producimos </a:t>
            </a:r>
            <a:r>
              <a:rPr b="1" i="0" lang="es-419" sz="1000" u="none" cap="none" strike="noStrike">
                <a:solidFill>
                  <a:schemeClr val="dk1"/>
                </a:solidFill>
                <a:latin typeface="Lexend"/>
                <a:ea typeface="Lexend"/>
                <a:cs typeface="Lexend"/>
                <a:sym typeface="Lexend"/>
              </a:rPr>
              <a:t>más de 250 piezas de video al año</a:t>
            </a:r>
            <a:r>
              <a:rPr b="0" i="0" lang="es-419" sz="1000" u="none" cap="none" strike="noStrike">
                <a:solidFill>
                  <a:schemeClr val="dk1"/>
                </a:solidFill>
                <a:latin typeface="Lexend Light"/>
                <a:ea typeface="Lexend Light"/>
                <a:cs typeface="Lexend Light"/>
                <a:sym typeface="Lexend Light"/>
              </a:rPr>
              <a:t>. Contamos con un foro, cámaras, luces, drones, y equipo propio, todo especializado para contenido digital.</a:t>
            </a:r>
            <a:endParaRPr b="0" i="0" sz="950" u="none" cap="none" strike="noStrike">
              <a:solidFill>
                <a:srgbClr val="2B2B2B"/>
              </a:solidFill>
              <a:latin typeface="Lexend Light"/>
              <a:ea typeface="Lexend Light"/>
              <a:cs typeface="Lexend Light"/>
              <a:sym typeface="Lexend Light"/>
            </a:endParaRPr>
          </a:p>
        </p:txBody>
      </p:sp>
      <p:grpSp>
        <p:nvGrpSpPr>
          <p:cNvPr id="533" name="Google Shape;533;p22"/>
          <p:cNvGrpSpPr/>
          <p:nvPr/>
        </p:nvGrpSpPr>
        <p:grpSpPr>
          <a:xfrm>
            <a:off x="993978" y="1834391"/>
            <a:ext cx="70199" cy="1786927"/>
            <a:chOff x="1142800" y="1488325"/>
            <a:chExt cx="73800" cy="1878800"/>
          </a:xfrm>
        </p:grpSpPr>
        <p:sp>
          <p:nvSpPr>
            <p:cNvPr id="534" name="Google Shape;534;p22"/>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2"/>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2"/>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2"/>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2"/>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2"/>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2"/>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2"/>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2"/>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3" name="Google Shape;543;p22"/>
          <p:cNvSpPr txBox="1"/>
          <p:nvPr/>
        </p:nvSpPr>
        <p:spPr>
          <a:xfrm>
            <a:off x="6386375" y="14923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rgbClr val="43B6CA"/>
                </a:solidFill>
                <a:latin typeface="Lexend ExtraBold"/>
                <a:ea typeface="Lexend ExtraBold"/>
                <a:cs typeface="Lexend ExtraBold"/>
                <a:sym typeface="Lexend ExtraBold"/>
              </a:rPr>
              <a:t>&amp;</a:t>
            </a:r>
            <a:endParaRPr b="0" i="0" sz="2800" u="none" cap="none" strike="noStrike">
              <a:solidFill>
                <a:srgbClr val="43B6CA"/>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rgbClr val="43B6CA"/>
                </a:solidFill>
                <a:latin typeface="Lexend ExtraBold"/>
                <a:ea typeface="Lexend ExtraBold"/>
                <a:cs typeface="Lexend ExtraBold"/>
                <a:sym typeface="Lexend ExtraBold"/>
              </a:rPr>
              <a:t>!</a:t>
            </a:r>
            <a:endParaRPr b="0" i="0" sz="2800" u="none" cap="none" strike="noStrike">
              <a:solidFill>
                <a:srgbClr val="43B6CA"/>
              </a:solidFill>
              <a:latin typeface="Lexend ExtraBold"/>
              <a:ea typeface="Lexend ExtraBold"/>
              <a:cs typeface="Lexend ExtraBold"/>
              <a:sym typeface="Lexend ExtraBold"/>
            </a:endParaRPr>
          </a:p>
        </p:txBody>
      </p:sp>
      <p:sp>
        <p:nvSpPr>
          <p:cNvPr id="544" name="Google Shape;544;p22"/>
          <p:cNvSpPr/>
          <p:nvPr/>
        </p:nvSpPr>
        <p:spPr>
          <a:xfrm>
            <a:off x="993978" y="3758476"/>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2"/>
          <p:cNvSpPr/>
          <p:nvPr/>
        </p:nvSpPr>
        <p:spPr>
          <a:xfrm>
            <a:off x="993978" y="3990251"/>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2"/>
          <p:cNvSpPr/>
          <p:nvPr/>
        </p:nvSpPr>
        <p:spPr>
          <a:xfrm>
            <a:off x="993978" y="4222026"/>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2"/>
          <p:cNvSpPr/>
          <p:nvPr/>
        </p:nvSpPr>
        <p:spPr>
          <a:xfrm>
            <a:off x="993978" y="4429376"/>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8" name="Google Shape;548;p22"/>
          <p:cNvPicPr preferRelativeResize="0"/>
          <p:nvPr/>
        </p:nvPicPr>
        <p:blipFill rotWithShape="1">
          <a:blip r:embed="rId5">
            <a:alphaModFix/>
          </a:blip>
          <a:srcRect b="0" l="0" r="0" t="0"/>
          <a:stretch/>
        </p:blipFill>
        <p:spPr>
          <a:xfrm>
            <a:off x="4202225" y="342425"/>
            <a:ext cx="2223599" cy="2118353"/>
          </a:xfrm>
          <a:prstGeom prst="rect">
            <a:avLst/>
          </a:prstGeom>
          <a:noFill/>
          <a:ln>
            <a:noFill/>
          </a:ln>
        </p:spPr>
      </p:pic>
      <p:pic>
        <p:nvPicPr>
          <p:cNvPr id="549" name="Google Shape;549;p22"/>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550" name="Google Shape;550;p22">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551" name="Google Shape;551;p22"/>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552" name="Google Shape;552;p22"/>
          <p:cNvGrpSpPr/>
          <p:nvPr/>
        </p:nvGrpSpPr>
        <p:grpSpPr>
          <a:xfrm>
            <a:off x="-49675" y="4665325"/>
            <a:ext cx="3454200" cy="533400"/>
            <a:chOff x="-49675" y="4665325"/>
            <a:chExt cx="3454200" cy="533400"/>
          </a:xfrm>
        </p:grpSpPr>
        <p:pic>
          <p:nvPicPr>
            <p:cNvPr id="553" name="Google Shape;553;p22"/>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554" name="Google Shape;554;p22"/>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23">
            <a:hlinkClick r:id="rId3"/>
          </p:cNvPr>
          <p:cNvPicPr preferRelativeResize="0"/>
          <p:nvPr/>
        </p:nvPicPr>
        <p:blipFill rotWithShape="1">
          <a:blip r:embed="rId4">
            <a:alphaModFix/>
          </a:blip>
          <a:srcRect b="0" l="0" r="0" t="0"/>
          <a:stretch/>
        </p:blipFill>
        <p:spPr>
          <a:xfrm>
            <a:off x="3856450" y="169125"/>
            <a:ext cx="2531874" cy="2531850"/>
          </a:xfrm>
          <a:prstGeom prst="rect">
            <a:avLst/>
          </a:prstGeom>
          <a:noFill/>
          <a:ln>
            <a:noFill/>
          </a:ln>
        </p:spPr>
      </p:pic>
      <p:pic>
        <p:nvPicPr>
          <p:cNvPr id="560" name="Google Shape;560;p23">
            <a:hlinkClick r:id="rId5"/>
          </p:cNvPr>
          <p:cNvPicPr preferRelativeResize="0"/>
          <p:nvPr/>
        </p:nvPicPr>
        <p:blipFill rotWithShape="1">
          <a:blip r:embed="rId6">
            <a:alphaModFix/>
          </a:blip>
          <a:srcRect b="0" l="0" r="0" t="0"/>
          <a:stretch/>
        </p:blipFill>
        <p:spPr>
          <a:xfrm>
            <a:off x="3069714" y="2365900"/>
            <a:ext cx="2531880" cy="2531874"/>
          </a:xfrm>
          <a:prstGeom prst="rect">
            <a:avLst/>
          </a:prstGeom>
          <a:noFill/>
          <a:ln>
            <a:noFill/>
          </a:ln>
        </p:spPr>
      </p:pic>
      <p:pic>
        <p:nvPicPr>
          <p:cNvPr id="561" name="Google Shape;561;p23">
            <a:hlinkClick r:id="rId7"/>
          </p:cNvPr>
          <p:cNvPicPr preferRelativeResize="0"/>
          <p:nvPr/>
        </p:nvPicPr>
        <p:blipFill rotWithShape="1">
          <a:blip r:embed="rId8">
            <a:alphaModFix/>
          </a:blip>
          <a:srcRect b="0" l="0" r="0" t="0"/>
          <a:stretch/>
        </p:blipFill>
        <p:spPr>
          <a:xfrm>
            <a:off x="5322825" y="1632676"/>
            <a:ext cx="2531880" cy="2531874"/>
          </a:xfrm>
          <a:prstGeom prst="rect">
            <a:avLst/>
          </a:prstGeom>
          <a:noFill/>
          <a:ln>
            <a:noFill/>
          </a:ln>
        </p:spPr>
      </p:pic>
      <p:pic>
        <p:nvPicPr>
          <p:cNvPr id="562" name="Google Shape;562;p23"/>
          <p:cNvPicPr preferRelativeResize="0"/>
          <p:nvPr/>
        </p:nvPicPr>
        <p:blipFill rotWithShape="1">
          <a:blip r:embed="rId9">
            <a:alphaModFix/>
          </a:blip>
          <a:srcRect b="-4384" l="1921" r="0" t="0"/>
          <a:stretch/>
        </p:blipFill>
        <p:spPr>
          <a:xfrm>
            <a:off x="-457200" y="469151"/>
            <a:ext cx="2647300" cy="2435200"/>
          </a:xfrm>
          <a:prstGeom prst="rect">
            <a:avLst/>
          </a:prstGeom>
          <a:noFill/>
          <a:ln>
            <a:noFill/>
          </a:ln>
        </p:spPr>
      </p:pic>
      <p:sp>
        <p:nvSpPr>
          <p:cNvPr id="563" name="Google Shape;563;p23"/>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3"/>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5" name="Google Shape;565;p23"/>
          <p:cNvPicPr preferRelativeResize="0"/>
          <p:nvPr/>
        </p:nvPicPr>
        <p:blipFill rotWithShape="1">
          <a:blip r:embed="rId10">
            <a:alphaModFix/>
          </a:blip>
          <a:srcRect b="0" l="0" r="15368" t="0"/>
          <a:stretch/>
        </p:blipFill>
        <p:spPr>
          <a:xfrm>
            <a:off x="8125450" y="1476725"/>
            <a:ext cx="1018600" cy="1392450"/>
          </a:xfrm>
          <a:prstGeom prst="rect">
            <a:avLst/>
          </a:prstGeom>
          <a:noFill/>
          <a:ln>
            <a:noFill/>
          </a:ln>
        </p:spPr>
      </p:pic>
      <p:grpSp>
        <p:nvGrpSpPr>
          <p:cNvPr id="566" name="Google Shape;566;p23"/>
          <p:cNvGrpSpPr/>
          <p:nvPr/>
        </p:nvGrpSpPr>
        <p:grpSpPr>
          <a:xfrm>
            <a:off x="5910800" y="4692934"/>
            <a:ext cx="615638" cy="499641"/>
            <a:chOff x="4856100" y="4689284"/>
            <a:chExt cx="615638" cy="499641"/>
          </a:xfrm>
        </p:grpSpPr>
        <p:cxnSp>
          <p:nvCxnSpPr>
            <p:cNvPr id="567" name="Google Shape;567;p23"/>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568" name="Google Shape;568;p23"/>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569" name="Google Shape;569;p23"/>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0" name="Google Shape;570;p23"/>
          <p:cNvGrpSpPr/>
          <p:nvPr/>
        </p:nvGrpSpPr>
        <p:grpSpPr>
          <a:xfrm>
            <a:off x="3608850" y="-279582"/>
            <a:ext cx="859320" cy="873930"/>
            <a:chOff x="3976175" y="-203382"/>
            <a:chExt cx="859320" cy="873930"/>
          </a:xfrm>
        </p:grpSpPr>
        <p:cxnSp>
          <p:nvCxnSpPr>
            <p:cNvPr id="571" name="Google Shape;571;p23"/>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572" name="Google Shape;572;p23"/>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573" name="Google Shape;573;p23"/>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74" name="Google Shape;574;p23"/>
          <p:cNvCxnSpPr/>
          <p:nvPr/>
        </p:nvCxnSpPr>
        <p:spPr>
          <a:xfrm flipH="1" rot="10800000">
            <a:off x="-266950" y="17803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575" name="Google Shape;575;p23"/>
          <p:cNvPicPr preferRelativeResize="0"/>
          <p:nvPr/>
        </p:nvPicPr>
        <p:blipFill rotWithShape="1">
          <a:blip r:embed="rId11">
            <a:alphaModFix/>
          </a:blip>
          <a:srcRect b="0" l="0" r="0" t="0"/>
          <a:stretch/>
        </p:blipFill>
        <p:spPr>
          <a:xfrm>
            <a:off x="471300" y="4665325"/>
            <a:ext cx="211475" cy="211475"/>
          </a:xfrm>
          <a:prstGeom prst="rect">
            <a:avLst/>
          </a:prstGeom>
          <a:noFill/>
          <a:ln>
            <a:noFill/>
          </a:ln>
        </p:spPr>
      </p:pic>
      <p:sp>
        <p:nvSpPr>
          <p:cNvPr id="576" name="Google Shape;576;p23"/>
          <p:cNvSpPr txBox="1"/>
          <p:nvPr/>
        </p:nvSpPr>
        <p:spPr>
          <a:xfrm rot="-2700000">
            <a:off x="995847" y="1034966"/>
            <a:ext cx="2000405" cy="5231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PRODUCCIÓN AV</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&amp; POST-PRODUCCIÓN</a:t>
            </a:r>
            <a:endParaRPr b="0" i="0" sz="1100" u="none" cap="none" strike="noStrike">
              <a:solidFill>
                <a:srgbClr val="000000"/>
              </a:solidFill>
              <a:latin typeface="Lexend ExtraBold"/>
              <a:ea typeface="Lexend ExtraBold"/>
              <a:cs typeface="Lexend ExtraBold"/>
              <a:sym typeface="Lexend ExtraBold"/>
            </a:endParaRPr>
          </a:p>
        </p:txBody>
      </p:sp>
      <p:pic>
        <p:nvPicPr>
          <p:cNvPr id="577" name="Google Shape;577;p23">
            <a:hlinkClick r:id="rId12"/>
          </p:cNvPr>
          <p:cNvPicPr preferRelativeResize="0"/>
          <p:nvPr/>
        </p:nvPicPr>
        <p:blipFill rotWithShape="1">
          <a:blip r:embed="rId13">
            <a:alphaModFix/>
          </a:blip>
          <a:srcRect b="0" l="0" r="0" t="0"/>
          <a:stretch/>
        </p:blipFill>
        <p:spPr>
          <a:xfrm>
            <a:off x="1590438" y="875624"/>
            <a:ext cx="2531880" cy="2531874"/>
          </a:xfrm>
          <a:prstGeom prst="rect">
            <a:avLst/>
          </a:prstGeom>
          <a:noFill/>
          <a:ln>
            <a:noFill/>
          </a:ln>
        </p:spPr>
      </p:pic>
      <p:pic>
        <p:nvPicPr>
          <p:cNvPr id="578" name="Google Shape;578;p23">
            <a:hlinkClick r:id="rId14"/>
          </p:cNvPr>
          <p:cNvPicPr preferRelativeResize="0"/>
          <p:nvPr/>
        </p:nvPicPr>
        <p:blipFill rotWithShape="1">
          <a:blip r:embed="rId15">
            <a:alphaModFix amt="80000"/>
          </a:blip>
          <a:srcRect b="0" l="0" r="0" t="0"/>
          <a:stretch/>
        </p:blipFill>
        <p:spPr>
          <a:xfrm rot="-2699972">
            <a:off x="4164717" y="4472579"/>
            <a:ext cx="341872" cy="328222"/>
          </a:xfrm>
          <a:prstGeom prst="rect">
            <a:avLst/>
          </a:prstGeom>
          <a:noFill/>
          <a:ln>
            <a:noFill/>
          </a:ln>
        </p:spPr>
      </p:pic>
      <p:pic>
        <p:nvPicPr>
          <p:cNvPr id="579" name="Google Shape;579;p23">
            <a:hlinkClick r:id="rId16"/>
          </p:cNvPr>
          <p:cNvPicPr preferRelativeResize="0"/>
          <p:nvPr/>
        </p:nvPicPr>
        <p:blipFill rotWithShape="1">
          <a:blip r:embed="rId17">
            <a:alphaModFix amt="84000"/>
          </a:blip>
          <a:srcRect b="708" l="0" r="0" t="708"/>
          <a:stretch/>
        </p:blipFill>
        <p:spPr>
          <a:xfrm rot="2700000">
            <a:off x="6417827" y="3656856"/>
            <a:ext cx="341873" cy="328223"/>
          </a:xfrm>
          <a:prstGeom prst="rect">
            <a:avLst/>
          </a:prstGeom>
          <a:noFill/>
          <a:ln>
            <a:noFill/>
          </a:ln>
        </p:spPr>
      </p:pic>
      <p:pic>
        <p:nvPicPr>
          <p:cNvPr id="580" name="Google Shape;580;p23">
            <a:hlinkClick r:id="rId18"/>
          </p:cNvPr>
          <p:cNvPicPr preferRelativeResize="0"/>
          <p:nvPr/>
        </p:nvPicPr>
        <p:blipFill rotWithShape="1">
          <a:blip r:embed="rId17">
            <a:alphaModFix amt="84000"/>
          </a:blip>
          <a:srcRect b="708" l="0" r="0" t="708"/>
          <a:stretch/>
        </p:blipFill>
        <p:spPr>
          <a:xfrm rot="2700000">
            <a:off x="2685453" y="2907720"/>
            <a:ext cx="341873" cy="328223"/>
          </a:xfrm>
          <a:prstGeom prst="rect">
            <a:avLst/>
          </a:prstGeom>
          <a:noFill/>
          <a:ln>
            <a:noFill/>
          </a:ln>
        </p:spPr>
      </p:pic>
      <p:sp>
        <p:nvSpPr>
          <p:cNvPr id="581" name="Google Shape;581;p23"/>
          <p:cNvSpPr txBox="1"/>
          <p:nvPr/>
        </p:nvSpPr>
        <p:spPr>
          <a:xfrm rot="-2700000">
            <a:off x="1231229" y="3466442"/>
            <a:ext cx="1647842" cy="754342"/>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Video creado como parte de los esfuerzos de marketing digital incluyendo la creación de su sitio web y apertura de redes sociales.</a:t>
            </a:r>
            <a:endParaRPr b="0" i="0" sz="400" u="none" cap="none" strike="noStrike">
              <a:solidFill>
                <a:srgbClr val="000000"/>
              </a:solidFill>
              <a:latin typeface="Lexend Light"/>
              <a:ea typeface="Lexend Light"/>
              <a:cs typeface="Lexend Light"/>
              <a:sym typeface="Lexend Light"/>
            </a:endParaRPr>
          </a:p>
        </p:txBody>
      </p:sp>
      <p:sp>
        <p:nvSpPr>
          <p:cNvPr id="582" name="Google Shape;582;p23"/>
          <p:cNvSpPr txBox="1"/>
          <p:nvPr/>
        </p:nvSpPr>
        <p:spPr>
          <a:xfrm rot="-2700000">
            <a:off x="5807961" y="150126"/>
            <a:ext cx="1672025" cy="61560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Compositing e integración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de elementos para la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adaptación del spot para el mercado mexicano.</a:t>
            </a:r>
            <a:endParaRPr b="0" i="0" sz="400" u="none" cap="none" strike="noStrike">
              <a:solidFill>
                <a:srgbClr val="000000"/>
              </a:solidFill>
              <a:latin typeface="Lexend Light"/>
              <a:ea typeface="Lexend Light"/>
              <a:cs typeface="Lexend Light"/>
              <a:sym typeface="Lexend Light"/>
            </a:endParaRPr>
          </a:p>
        </p:txBody>
      </p:sp>
      <p:sp>
        <p:nvSpPr>
          <p:cNvPr id="583" name="Google Shape;583;p23"/>
          <p:cNvSpPr txBox="1"/>
          <p:nvPr/>
        </p:nvSpPr>
        <p:spPr>
          <a:xfrm rot="-2700000">
            <a:off x="4864410" y="4230804"/>
            <a:ext cx="1308855" cy="754342"/>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chemeClr val="dk1"/>
              </a:buClr>
              <a:buSzPts val="1100"/>
              <a:buFont typeface="Arial"/>
              <a:buNone/>
            </a:pPr>
            <a:r>
              <a:rPr b="0" i="0" lang="es-419" sz="700" u="none" cap="none" strike="noStrike">
                <a:solidFill>
                  <a:schemeClr val="dk1"/>
                </a:solidFill>
                <a:latin typeface="Lexend Light"/>
                <a:ea typeface="Lexend Light"/>
                <a:cs typeface="Lexend Light"/>
                <a:sym typeface="Lexend Light"/>
              </a:rPr>
              <a:t>Video producido para dar a conocer al público en general los beneficios de la masa madre.</a:t>
            </a:r>
            <a:endParaRPr b="0" i="0" sz="1000" u="none" cap="none" strike="noStrike">
              <a:solidFill>
                <a:schemeClr val="dk1"/>
              </a:solidFill>
              <a:highlight>
                <a:srgbClr val="FFFFFF"/>
              </a:highlight>
              <a:latin typeface="Arial"/>
              <a:ea typeface="Arial"/>
              <a:cs typeface="Arial"/>
              <a:sym typeface="Arial"/>
            </a:endParaRPr>
          </a:p>
        </p:txBody>
      </p:sp>
      <p:sp>
        <p:nvSpPr>
          <p:cNvPr id="584" name="Google Shape;584;p23"/>
          <p:cNvSpPr txBox="1"/>
          <p:nvPr/>
        </p:nvSpPr>
        <p:spPr>
          <a:xfrm rot="-2700000">
            <a:off x="6713833" y="3703392"/>
            <a:ext cx="1811183" cy="5388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chemeClr val="lt1"/>
                </a:highlight>
                <a:latin typeface="Lexend Light"/>
                <a:ea typeface="Lexend Light"/>
                <a:cs typeface="Lexend Light"/>
                <a:sym typeface="Lexend Light"/>
              </a:rPr>
              <a:t>Producción y edición del video utilizado para el sitio web del centro comercial.</a:t>
            </a:r>
            <a:endParaRPr b="1" i="0" sz="900" u="none" cap="none" strike="noStrike">
              <a:solidFill>
                <a:srgbClr val="000000"/>
              </a:solidFill>
              <a:latin typeface="Lexend"/>
              <a:ea typeface="Lexend"/>
              <a:cs typeface="Lexend"/>
              <a:sym typeface="Lexend"/>
            </a:endParaRPr>
          </a:p>
        </p:txBody>
      </p:sp>
      <p:pic>
        <p:nvPicPr>
          <p:cNvPr id="585" name="Google Shape;585;p23"/>
          <p:cNvPicPr preferRelativeResize="0"/>
          <p:nvPr/>
        </p:nvPicPr>
        <p:blipFill rotWithShape="1">
          <a:blip r:embed="rId19">
            <a:alphaModFix/>
          </a:blip>
          <a:srcRect b="0" l="0" r="0" t="0"/>
          <a:stretch/>
        </p:blipFill>
        <p:spPr>
          <a:xfrm rot="-2700042">
            <a:off x="1525025" y="3164047"/>
            <a:ext cx="942041" cy="500970"/>
          </a:xfrm>
          <a:prstGeom prst="rect">
            <a:avLst/>
          </a:prstGeom>
          <a:noFill/>
          <a:ln>
            <a:noFill/>
          </a:ln>
        </p:spPr>
      </p:pic>
      <p:pic>
        <p:nvPicPr>
          <p:cNvPr id="586" name="Google Shape;586;p23"/>
          <p:cNvPicPr preferRelativeResize="0"/>
          <p:nvPr/>
        </p:nvPicPr>
        <p:blipFill rotWithShape="1">
          <a:blip r:embed="rId20">
            <a:alphaModFix/>
          </a:blip>
          <a:srcRect b="0" l="0" r="0" t="0"/>
          <a:stretch/>
        </p:blipFill>
        <p:spPr>
          <a:xfrm rot="-2700000">
            <a:off x="6603124" y="3859250"/>
            <a:ext cx="998278" cy="530876"/>
          </a:xfrm>
          <a:prstGeom prst="rect">
            <a:avLst/>
          </a:prstGeom>
          <a:noFill/>
          <a:ln>
            <a:noFill/>
          </a:ln>
        </p:spPr>
      </p:pic>
      <p:pic>
        <p:nvPicPr>
          <p:cNvPr id="587" name="Google Shape;587;p23"/>
          <p:cNvPicPr preferRelativeResize="0"/>
          <p:nvPr/>
        </p:nvPicPr>
        <p:blipFill rotWithShape="1">
          <a:blip r:embed="rId21">
            <a:alphaModFix/>
          </a:blip>
          <a:srcRect b="0" l="0" r="0" t="0"/>
          <a:stretch/>
        </p:blipFill>
        <p:spPr>
          <a:xfrm rot="-2700074">
            <a:off x="5290843" y="3907998"/>
            <a:ext cx="513414" cy="300130"/>
          </a:xfrm>
          <a:prstGeom prst="rect">
            <a:avLst/>
          </a:prstGeom>
          <a:noFill/>
          <a:ln>
            <a:noFill/>
          </a:ln>
        </p:spPr>
      </p:pic>
      <p:sp>
        <p:nvSpPr>
          <p:cNvPr id="588" name="Google Shape;588;p23">
            <a:hlinkClick action="ppaction://hlinksldjump" r:id="rId22"/>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23">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589" name="Google Shape;589;p23"/>
          <p:cNvPicPr preferRelativeResize="0"/>
          <p:nvPr/>
        </p:nvPicPr>
        <p:blipFill rotWithShape="1">
          <a:blip r:embed="rId11">
            <a:alphaModFix/>
          </a:blip>
          <a:srcRect b="0" l="0" r="0" t="0"/>
          <a:stretch/>
        </p:blipFill>
        <p:spPr>
          <a:xfrm>
            <a:off x="471300" y="4665325"/>
            <a:ext cx="211475" cy="211475"/>
          </a:xfrm>
          <a:prstGeom prst="rect">
            <a:avLst/>
          </a:prstGeom>
          <a:noFill/>
          <a:ln>
            <a:noFill/>
          </a:ln>
        </p:spPr>
      </p:pic>
      <p:pic>
        <p:nvPicPr>
          <p:cNvPr id="590" name="Google Shape;590;p23"/>
          <p:cNvPicPr preferRelativeResize="0"/>
          <p:nvPr/>
        </p:nvPicPr>
        <p:blipFill rotWithShape="1">
          <a:blip r:embed="rId24">
            <a:alphaModFix/>
          </a:blip>
          <a:srcRect b="0" l="0" r="0" t="0"/>
          <a:stretch/>
        </p:blipFill>
        <p:spPr>
          <a:xfrm rot="-2700067">
            <a:off x="5749180" y="301342"/>
            <a:ext cx="540014" cy="400915"/>
          </a:xfrm>
          <a:prstGeom prst="rect">
            <a:avLst/>
          </a:prstGeom>
          <a:noFill/>
          <a:ln>
            <a:noFill/>
          </a:ln>
        </p:spPr>
      </p:pic>
      <p:grpSp>
        <p:nvGrpSpPr>
          <p:cNvPr id="591" name="Google Shape;591;p23"/>
          <p:cNvGrpSpPr/>
          <p:nvPr/>
        </p:nvGrpSpPr>
        <p:grpSpPr>
          <a:xfrm>
            <a:off x="7121802" y="-40103"/>
            <a:ext cx="1733099" cy="1314725"/>
            <a:chOff x="6842041" y="-80466"/>
            <a:chExt cx="1733099" cy="1314725"/>
          </a:xfrm>
        </p:grpSpPr>
        <p:sp>
          <p:nvSpPr>
            <p:cNvPr id="592" name="Google Shape;592;p23"/>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3" name="Google Shape;593;p23"/>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594" name="Google Shape;594;p23"/>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23"/>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596" name="Google Shape;596;p23"/>
            <p:cNvPicPr preferRelativeResize="0"/>
            <p:nvPr/>
          </p:nvPicPr>
          <p:blipFill rotWithShape="1">
            <a:blip r:embed="rId17">
              <a:alphaModFix amt="84000"/>
            </a:blip>
            <a:srcRect b="708" l="0" r="0" t="708"/>
            <a:stretch/>
          </p:blipFill>
          <p:spPr>
            <a:xfrm rot="2699956">
              <a:off x="7545069" y="309336"/>
              <a:ext cx="251917" cy="241858"/>
            </a:xfrm>
            <a:prstGeom prst="rect">
              <a:avLst/>
            </a:prstGeom>
            <a:noFill/>
            <a:ln>
              <a:noFill/>
            </a:ln>
          </p:spPr>
        </p:pic>
        <p:pic>
          <p:nvPicPr>
            <p:cNvPr id="597" name="Google Shape;597;p23"/>
            <p:cNvPicPr preferRelativeResize="0"/>
            <p:nvPr/>
          </p:nvPicPr>
          <p:blipFill rotWithShape="1">
            <a:blip r:embed="rId15">
              <a:alphaModFix amt="80000"/>
            </a:blip>
            <a:srcRect b="0" l="0" r="0" t="0"/>
            <a:stretch/>
          </p:blipFill>
          <p:spPr>
            <a:xfrm rot="-2699961">
              <a:off x="7711339" y="131505"/>
              <a:ext cx="251917" cy="241859"/>
            </a:xfrm>
            <a:prstGeom prst="rect">
              <a:avLst/>
            </a:prstGeom>
            <a:noFill/>
            <a:ln>
              <a:noFill/>
            </a:ln>
          </p:spPr>
        </p:pic>
      </p:grpSp>
      <p:pic>
        <p:nvPicPr>
          <p:cNvPr id="598" name="Google Shape;598;p23">
            <a:hlinkClick r:id="rId25"/>
          </p:cNvPr>
          <p:cNvPicPr preferRelativeResize="0"/>
          <p:nvPr/>
        </p:nvPicPr>
        <p:blipFill rotWithShape="1">
          <a:blip r:embed="rId15">
            <a:alphaModFix amt="80000"/>
          </a:blip>
          <a:srcRect b="0" l="0" r="0" t="0"/>
          <a:stretch/>
        </p:blipFill>
        <p:spPr>
          <a:xfrm rot="-2699972">
            <a:off x="4951442" y="2261529"/>
            <a:ext cx="341872" cy="328222"/>
          </a:xfrm>
          <a:prstGeom prst="rect">
            <a:avLst/>
          </a:prstGeom>
          <a:noFill/>
          <a:ln>
            <a:noFill/>
          </a:ln>
        </p:spPr>
      </p:pic>
      <p:grpSp>
        <p:nvGrpSpPr>
          <p:cNvPr id="599" name="Google Shape;599;p23"/>
          <p:cNvGrpSpPr/>
          <p:nvPr/>
        </p:nvGrpSpPr>
        <p:grpSpPr>
          <a:xfrm>
            <a:off x="-49675" y="4665325"/>
            <a:ext cx="3454200" cy="533400"/>
            <a:chOff x="-49675" y="4665325"/>
            <a:chExt cx="3454200" cy="533400"/>
          </a:xfrm>
        </p:grpSpPr>
        <p:pic>
          <p:nvPicPr>
            <p:cNvPr id="600" name="Google Shape;600;p23"/>
            <p:cNvPicPr preferRelativeResize="0"/>
            <p:nvPr/>
          </p:nvPicPr>
          <p:blipFill rotWithShape="1">
            <a:blip r:embed="rId11">
              <a:alphaModFix/>
            </a:blip>
            <a:srcRect b="0" l="0" r="0" t="0"/>
            <a:stretch/>
          </p:blipFill>
          <p:spPr>
            <a:xfrm>
              <a:off x="471300" y="4665325"/>
              <a:ext cx="211475" cy="211475"/>
            </a:xfrm>
            <a:prstGeom prst="rect">
              <a:avLst/>
            </a:prstGeom>
            <a:noFill/>
            <a:ln>
              <a:noFill/>
            </a:ln>
          </p:spPr>
        </p:pic>
        <p:sp>
          <p:nvSpPr>
            <p:cNvPr id="601" name="Google Shape;601;p23"/>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24"/>
          <p:cNvPicPr preferRelativeResize="0"/>
          <p:nvPr/>
        </p:nvPicPr>
        <p:blipFill rotWithShape="1">
          <a:blip r:embed="rId3">
            <a:alphaModFix/>
          </a:blip>
          <a:srcRect b="0" l="0" r="42732" t="0"/>
          <a:stretch/>
        </p:blipFill>
        <p:spPr>
          <a:xfrm>
            <a:off x="-64132" y="255050"/>
            <a:ext cx="4836624" cy="4750974"/>
          </a:xfrm>
          <a:prstGeom prst="rect">
            <a:avLst/>
          </a:prstGeom>
          <a:noFill/>
          <a:ln>
            <a:noFill/>
          </a:ln>
        </p:spPr>
      </p:pic>
      <p:sp>
        <p:nvSpPr>
          <p:cNvPr id="607" name="Google Shape;607;p24"/>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24"/>
          <p:cNvSpPr/>
          <p:nvPr/>
        </p:nvSpPr>
        <p:spPr>
          <a:xfrm rot="-8100000">
            <a:off x="-721491" y="1147383"/>
            <a:ext cx="1408132" cy="1408132"/>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9" name="Google Shape;609;p2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10" name="Google Shape;610;p24"/>
          <p:cNvSpPr txBox="1"/>
          <p:nvPr/>
        </p:nvSpPr>
        <p:spPr>
          <a:xfrm>
            <a:off x="5105650" y="1777725"/>
            <a:ext cx="30465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Nuestro equipo de programación tiene múltiples logros, y es capaz de construir el proyecto digital que necesites.  Desde sitios web sencillos pero efectivos, hasta Planes de Lealtad. Nuestro equipo domina los múltiples lenguajes y frameworks modernos que se necesitan para construir tu proyecto.  </a:t>
            </a:r>
            <a:endParaRPr b="0" i="0" sz="1000" u="none" cap="none" strike="noStrike">
              <a:solidFill>
                <a:srgbClr val="000000"/>
              </a:solidFill>
              <a:latin typeface="Lexend Light"/>
              <a:ea typeface="Lexend Light"/>
              <a:cs typeface="Lexend Light"/>
              <a:sym typeface="Lexend Light"/>
            </a:endParaRPr>
          </a:p>
        </p:txBody>
      </p:sp>
      <p:pic>
        <p:nvPicPr>
          <p:cNvPr id="611" name="Google Shape;611;p24"/>
          <p:cNvPicPr preferRelativeResize="0"/>
          <p:nvPr/>
        </p:nvPicPr>
        <p:blipFill rotWithShape="1">
          <a:blip r:embed="rId5">
            <a:alphaModFix/>
          </a:blip>
          <a:srcRect b="0" l="0" r="0" t="18086"/>
          <a:stretch/>
        </p:blipFill>
        <p:spPr>
          <a:xfrm>
            <a:off x="4990100" y="50"/>
            <a:ext cx="2962225" cy="1777675"/>
          </a:xfrm>
          <a:prstGeom prst="rect">
            <a:avLst/>
          </a:prstGeom>
          <a:noFill/>
          <a:ln>
            <a:noFill/>
          </a:ln>
        </p:spPr>
      </p:pic>
      <p:pic>
        <p:nvPicPr>
          <p:cNvPr id="612" name="Google Shape;612;p2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13" name="Google Shape;613;p24">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grpSp>
        <p:nvGrpSpPr>
          <p:cNvPr id="614" name="Google Shape;614;p24"/>
          <p:cNvGrpSpPr/>
          <p:nvPr/>
        </p:nvGrpSpPr>
        <p:grpSpPr>
          <a:xfrm>
            <a:off x="-49675" y="4665325"/>
            <a:ext cx="3454200" cy="533400"/>
            <a:chOff x="-49675" y="4665325"/>
            <a:chExt cx="3454200" cy="533400"/>
          </a:xfrm>
        </p:grpSpPr>
        <p:pic>
          <p:nvPicPr>
            <p:cNvPr id="615" name="Google Shape;615;p2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16" name="Google Shape;616;p24"/>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25"/>
          <p:cNvSpPr txBox="1"/>
          <p:nvPr/>
        </p:nvSpPr>
        <p:spPr>
          <a:xfrm>
            <a:off x="1064175" y="1849175"/>
            <a:ext cx="1937700" cy="2839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Planes de Lealtad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Sitios Web</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Aplicaciones Web</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Landing Pages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Blogs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Promociones en línea</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Apps Corporativos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Redes Sociales Propietarias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Analytics &amp; Tracking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Ciberseguridad </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Manejo de hosting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Copy</a:t>
            </a:r>
            <a:endParaRPr b="0" i="0" sz="950" u="none" cap="none" strike="noStrike">
              <a:solidFill>
                <a:srgbClr val="000000"/>
              </a:solidFill>
              <a:latin typeface="Lexend Light"/>
              <a:ea typeface="Lexend Light"/>
              <a:cs typeface="Lexend Light"/>
              <a:sym typeface="Lexend Light"/>
            </a:endParaRPr>
          </a:p>
        </p:txBody>
      </p:sp>
      <p:pic>
        <p:nvPicPr>
          <p:cNvPr id="622" name="Google Shape;622;p25"/>
          <p:cNvPicPr preferRelativeResize="0"/>
          <p:nvPr/>
        </p:nvPicPr>
        <p:blipFill rotWithShape="1">
          <a:blip r:embed="rId3">
            <a:alphaModFix/>
          </a:blip>
          <a:srcRect b="0" l="0" r="0" t="0"/>
          <a:stretch/>
        </p:blipFill>
        <p:spPr>
          <a:xfrm>
            <a:off x="816948" y="494825"/>
            <a:ext cx="1865127" cy="1295100"/>
          </a:xfrm>
          <a:prstGeom prst="rect">
            <a:avLst/>
          </a:prstGeom>
          <a:noFill/>
          <a:ln>
            <a:noFill/>
          </a:ln>
        </p:spPr>
      </p:pic>
      <p:grpSp>
        <p:nvGrpSpPr>
          <p:cNvPr id="623" name="Google Shape;623;p25"/>
          <p:cNvGrpSpPr/>
          <p:nvPr/>
        </p:nvGrpSpPr>
        <p:grpSpPr>
          <a:xfrm>
            <a:off x="4095225" y="0"/>
            <a:ext cx="5142600" cy="5143500"/>
            <a:chOff x="4095225" y="0"/>
            <a:chExt cx="5142600" cy="5143500"/>
          </a:xfrm>
        </p:grpSpPr>
        <p:sp>
          <p:nvSpPr>
            <p:cNvPr id="624" name="Google Shape;624;p25"/>
            <p:cNvSpPr/>
            <p:nvPr/>
          </p:nvSpPr>
          <p:spPr>
            <a:xfrm rot="2700000">
              <a:off x="4848341" y="753691"/>
              <a:ext cx="3636367" cy="3636367"/>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5"/>
            <p:cNvSpPr/>
            <p:nvPr/>
          </p:nvSpPr>
          <p:spPr>
            <a:xfrm>
              <a:off x="6658350" y="0"/>
              <a:ext cx="24858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6" name="Google Shape;626;p25"/>
          <p:cNvSpPr/>
          <p:nvPr/>
        </p:nvSpPr>
        <p:spPr>
          <a:xfrm>
            <a:off x="0" y="56807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25"/>
          <p:cNvSpPr txBox="1"/>
          <p:nvPr/>
        </p:nvSpPr>
        <p:spPr>
          <a:xfrm>
            <a:off x="1866625" y="1266775"/>
            <a:ext cx="2090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DESARROLLO</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 SOFTWARE</a:t>
            </a:r>
            <a:endParaRPr b="0" i="0" sz="1100" u="none" cap="none" strike="noStrike">
              <a:solidFill>
                <a:srgbClr val="000000"/>
              </a:solidFill>
              <a:latin typeface="Lexend ExtraBold"/>
              <a:ea typeface="Lexend ExtraBold"/>
              <a:cs typeface="Lexend ExtraBold"/>
              <a:sym typeface="Lexend ExtraBold"/>
            </a:endParaRPr>
          </a:p>
        </p:txBody>
      </p:sp>
      <p:sp>
        <p:nvSpPr>
          <p:cNvPr id="628" name="Google Shape;628;p25"/>
          <p:cNvSpPr txBox="1"/>
          <p:nvPr/>
        </p:nvSpPr>
        <p:spPr>
          <a:xfrm>
            <a:off x="6157775" y="1463863"/>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rgbClr val="43B6CA"/>
                </a:solidFill>
                <a:latin typeface="Lexend ExtraBold"/>
                <a:ea typeface="Lexend ExtraBold"/>
                <a:cs typeface="Lexend ExtraBold"/>
                <a:sym typeface="Lexend ExtraBold"/>
              </a:rPr>
              <a:t>&amp;</a:t>
            </a:r>
            <a:endParaRPr b="0" i="0" sz="2800" u="none" cap="none" strike="noStrike">
              <a:solidFill>
                <a:srgbClr val="43B6CA"/>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rgbClr val="43B6CA"/>
                </a:solidFill>
                <a:latin typeface="Lexend ExtraBold"/>
                <a:ea typeface="Lexend ExtraBold"/>
                <a:cs typeface="Lexend ExtraBold"/>
                <a:sym typeface="Lexend ExtraBold"/>
              </a:rPr>
              <a:t>!</a:t>
            </a:r>
            <a:endParaRPr b="0" i="0" sz="2800" u="none" cap="none" strike="noStrike">
              <a:solidFill>
                <a:srgbClr val="43B6CA"/>
              </a:solidFill>
              <a:latin typeface="Lexend ExtraBold"/>
              <a:ea typeface="Lexend ExtraBold"/>
              <a:cs typeface="Lexend ExtraBold"/>
              <a:sym typeface="Lexend ExtraBold"/>
            </a:endParaRPr>
          </a:p>
        </p:txBody>
      </p:sp>
      <p:pic>
        <p:nvPicPr>
          <p:cNvPr id="629" name="Google Shape;629;p2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30" name="Google Shape;630;p25"/>
          <p:cNvSpPr txBox="1"/>
          <p:nvPr/>
        </p:nvSpPr>
        <p:spPr>
          <a:xfrm>
            <a:off x="5912375" y="2501250"/>
            <a:ext cx="2969100" cy="1254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es-419" sz="1000" u="none" cap="none" strike="noStrike">
                <a:solidFill>
                  <a:schemeClr val="dk1"/>
                </a:solidFill>
                <a:latin typeface="Lexend Light"/>
                <a:ea typeface="Lexend Light"/>
                <a:cs typeface="Lexend Light"/>
                <a:sym typeface="Lexend Light"/>
              </a:rPr>
              <a:t>Hemos creado y lanzado cientos de productos digitales. Nuestros sistemas procesan </a:t>
            </a:r>
            <a:r>
              <a:rPr b="1" i="0" lang="es-419" sz="1000" u="none" cap="none" strike="noStrike">
                <a:solidFill>
                  <a:schemeClr val="dk1"/>
                </a:solidFill>
                <a:latin typeface="Lexend"/>
                <a:ea typeface="Lexend"/>
                <a:cs typeface="Lexend"/>
                <a:sym typeface="Lexend"/>
              </a:rPr>
              <a:t>más de $150,000,000 MXN al año</a:t>
            </a:r>
            <a:r>
              <a:rPr b="0" i="0" lang="es-419" sz="1000" u="none" cap="none" strike="noStrike">
                <a:solidFill>
                  <a:schemeClr val="dk1"/>
                </a:solidFill>
                <a:latin typeface="Lexend Light"/>
                <a:ea typeface="Lexend Light"/>
                <a:cs typeface="Lexend Light"/>
                <a:sym typeface="Lexend Light"/>
              </a:rPr>
              <a:t> en transacciones.  </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t/>
            </a:r>
            <a:endParaRPr b="0" i="0" sz="950" u="none" cap="none" strike="noStrike">
              <a:solidFill>
                <a:srgbClr val="2B2B2B"/>
              </a:solidFill>
              <a:latin typeface="Lexend Light"/>
              <a:ea typeface="Lexend Light"/>
              <a:cs typeface="Lexend Light"/>
              <a:sym typeface="Lexend Light"/>
            </a:endParaRPr>
          </a:p>
        </p:txBody>
      </p:sp>
      <p:sp>
        <p:nvSpPr>
          <p:cNvPr id="631" name="Google Shape;631;p25"/>
          <p:cNvSpPr txBox="1"/>
          <p:nvPr/>
        </p:nvSpPr>
        <p:spPr>
          <a:xfrm>
            <a:off x="3002225" y="3368625"/>
            <a:ext cx="2547900" cy="1208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Traducción</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Mantenimiento</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E-commerce</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Monitoreo de servidores</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Maqueta y prototipos de sitios y apps</a:t>
            </a:r>
            <a:endParaRPr b="0" i="0" sz="950" u="none" cap="none" strike="noStrike">
              <a:solidFill>
                <a:schemeClr val="dk1"/>
              </a:solidFill>
              <a:latin typeface="Lexend Light"/>
              <a:ea typeface="Lexend Light"/>
              <a:cs typeface="Lexend Light"/>
              <a:sym typeface="Lexend Light"/>
            </a:endParaRPr>
          </a:p>
        </p:txBody>
      </p:sp>
      <p:grpSp>
        <p:nvGrpSpPr>
          <p:cNvPr id="632" name="Google Shape;632;p25"/>
          <p:cNvGrpSpPr/>
          <p:nvPr/>
        </p:nvGrpSpPr>
        <p:grpSpPr>
          <a:xfrm>
            <a:off x="2932028" y="3517589"/>
            <a:ext cx="70200" cy="910475"/>
            <a:chOff x="3160628" y="3212789"/>
            <a:chExt cx="70200" cy="910475"/>
          </a:xfrm>
        </p:grpSpPr>
        <p:sp>
          <p:nvSpPr>
            <p:cNvPr id="633" name="Google Shape;633;p25"/>
            <p:cNvSpPr/>
            <p:nvPr/>
          </p:nvSpPr>
          <p:spPr>
            <a:xfrm>
              <a:off x="3160628" y="4053064"/>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5"/>
            <p:cNvSpPr/>
            <p:nvPr/>
          </p:nvSpPr>
          <p:spPr>
            <a:xfrm>
              <a:off x="3160628" y="3855552"/>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5"/>
            <p:cNvSpPr/>
            <p:nvPr/>
          </p:nvSpPr>
          <p:spPr>
            <a:xfrm>
              <a:off x="3160628" y="3658039"/>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25"/>
            <p:cNvSpPr/>
            <p:nvPr/>
          </p:nvSpPr>
          <p:spPr>
            <a:xfrm>
              <a:off x="3160628" y="3435414"/>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5"/>
            <p:cNvSpPr/>
            <p:nvPr/>
          </p:nvSpPr>
          <p:spPr>
            <a:xfrm>
              <a:off x="3160628" y="3212789"/>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8" name="Google Shape;638;p25"/>
          <p:cNvGrpSpPr/>
          <p:nvPr/>
        </p:nvGrpSpPr>
        <p:grpSpPr>
          <a:xfrm>
            <a:off x="993978" y="1983078"/>
            <a:ext cx="70200" cy="2443399"/>
            <a:chOff x="1146378" y="1983078"/>
            <a:chExt cx="70200" cy="2443399"/>
          </a:xfrm>
        </p:grpSpPr>
        <p:grpSp>
          <p:nvGrpSpPr>
            <p:cNvPr id="639" name="Google Shape;639;p25"/>
            <p:cNvGrpSpPr/>
            <p:nvPr/>
          </p:nvGrpSpPr>
          <p:grpSpPr>
            <a:xfrm>
              <a:off x="1146378" y="1983078"/>
              <a:ext cx="70199" cy="1786927"/>
              <a:chOff x="1142800" y="1488325"/>
              <a:chExt cx="73800" cy="1878800"/>
            </a:xfrm>
          </p:grpSpPr>
          <p:sp>
            <p:nvSpPr>
              <p:cNvPr id="640" name="Google Shape;640;p25"/>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25"/>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25"/>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25"/>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25"/>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25"/>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5"/>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25"/>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25"/>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9" name="Google Shape;649;p25"/>
            <p:cNvSpPr/>
            <p:nvPr/>
          </p:nvSpPr>
          <p:spPr>
            <a:xfrm>
              <a:off x="1146378" y="3937727"/>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5"/>
            <p:cNvSpPr/>
            <p:nvPr/>
          </p:nvSpPr>
          <p:spPr>
            <a:xfrm>
              <a:off x="1146378" y="4147002"/>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25"/>
            <p:cNvSpPr/>
            <p:nvPr/>
          </p:nvSpPr>
          <p:spPr>
            <a:xfrm>
              <a:off x="1146378" y="4356277"/>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2" name="Google Shape;652;p25"/>
          <p:cNvGrpSpPr/>
          <p:nvPr/>
        </p:nvGrpSpPr>
        <p:grpSpPr>
          <a:xfrm>
            <a:off x="2583867" y="-73078"/>
            <a:ext cx="6560183" cy="5473712"/>
            <a:chOff x="2583867" y="-73078"/>
            <a:chExt cx="6560183" cy="5473712"/>
          </a:xfrm>
        </p:grpSpPr>
        <p:sp>
          <p:nvSpPr>
            <p:cNvPr id="653" name="Google Shape;653;p25"/>
            <p:cNvSpPr/>
            <p:nvPr/>
          </p:nvSpPr>
          <p:spPr>
            <a:xfrm rot="-5400000">
              <a:off x="8190650" y="4196125"/>
              <a:ext cx="953400" cy="953400"/>
            </a:xfrm>
            <a:prstGeom prst="rtTriangl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 name="Google Shape;654;p25"/>
            <p:cNvGrpSpPr/>
            <p:nvPr/>
          </p:nvGrpSpPr>
          <p:grpSpPr>
            <a:xfrm>
              <a:off x="2583867" y="-73078"/>
              <a:ext cx="873930" cy="568861"/>
              <a:chOff x="2583867" y="-73078"/>
              <a:chExt cx="873930" cy="568861"/>
            </a:xfrm>
          </p:grpSpPr>
          <p:cxnSp>
            <p:nvCxnSpPr>
              <p:cNvPr id="655" name="Google Shape;655;p25"/>
              <p:cNvCxnSpPr/>
              <p:nvPr/>
            </p:nvCxnSpPr>
            <p:spPr>
              <a:xfrm flipH="1" rot="5400000">
                <a:off x="25838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656" name="Google Shape;656;p25"/>
              <p:cNvCxnSpPr/>
              <p:nvPr/>
            </p:nvCxnSpPr>
            <p:spPr>
              <a:xfrm rot="10800000">
                <a:off x="29297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657" name="Google Shape;657;p25"/>
              <p:cNvSpPr/>
              <p:nvPr/>
            </p:nvSpPr>
            <p:spPr>
              <a:xfrm>
                <a:off x="30892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58" name="Google Shape;658;p25"/>
            <p:cNvCxnSpPr/>
            <p:nvPr/>
          </p:nvCxnSpPr>
          <p:spPr>
            <a:xfrm rot="10800000">
              <a:off x="5488500" y="4665334"/>
              <a:ext cx="735300" cy="735300"/>
            </a:xfrm>
            <a:prstGeom prst="straightConnector1">
              <a:avLst/>
            </a:prstGeom>
            <a:noFill/>
            <a:ln cap="flat" cmpd="sng" w="38100">
              <a:solidFill>
                <a:srgbClr val="43B6CA"/>
              </a:solidFill>
              <a:prstDash val="solid"/>
              <a:round/>
              <a:headEnd len="sm" w="sm" type="none"/>
              <a:tailEnd len="sm" w="sm" type="none"/>
            </a:ln>
          </p:spPr>
        </p:cxnSp>
      </p:grpSp>
      <p:pic>
        <p:nvPicPr>
          <p:cNvPr id="659" name="Google Shape;659;p25"/>
          <p:cNvPicPr preferRelativeResize="0"/>
          <p:nvPr/>
        </p:nvPicPr>
        <p:blipFill rotWithShape="1">
          <a:blip r:embed="rId5">
            <a:alphaModFix/>
          </a:blip>
          <a:srcRect b="0" l="0" r="0" t="0"/>
          <a:stretch/>
        </p:blipFill>
        <p:spPr>
          <a:xfrm>
            <a:off x="4087750" y="318100"/>
            <a:ext cx="2244650" cy="2427975"/>
          </a:xfrm>
          <a:prstGeom prst="rect">
            <a:avLst/>
          </a:prstGeom>
          <a:noFill/>
          <a:ln>
            <a:noFill/>
          </a:ln>
        </p:spPr>
      </p:pic>
      <p:pic>
        <p:nvPicPr>
          <p:cNvPr id="660" name="Google Shape;660;p2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61" name="Google Shape;661;p25">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662" name="Google Shape;662;p2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663" name="Google Shape;663;p25"/>
          <p:cNvGrpSpPr/>
          <p:nvPr/>
        </p:nvGrpSpPr>
        <p:grpSpPr>
          <a:xfrm>
            <a:off x="-49675" y="4665325"/>
            <a:ext cx="3454200" cy="533400"/>
            <a:chOff x="-49675" y="4665325"/>
            <a:chExt cx="3454200" cy="533400"/>
          </a:xfrm>
        </p:grpSpPr>
        <p:pic>
          <p:nvPicPr>
            <p:cNvPr id="664" name="Google Shape;664;p2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665" name="Google Shape;665;p25"/>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26"/>
          <p:cNvPicPr preferRelativeResize="0"/>
          <p:nvPr/>
        </p:nvPicPr>
        <p:blipFill rotWithShape="1">
          <a:blip r:embed="rId3">
            <a:alphaModFix/>
          </a:blip>
          <a:srcRect b="-4384" l="1921" r="0" t="0"/>
          <a:stretch/>
        </p:blipFill>
        <p:spPr>
          <a:xfrm>
            <a:off x="-685800" y="926351"/>
            <a:ext cx="2647300" cy="2435200"/>
          </a:xfrm>
          <a:prstGeom prst="rect">
            <a:avLst/>
          </a:prstGeom>
          <a:noFill/>
          <a:ln>
            <a:noFill/>
          </a:ln>
        </p:spPr>
      </p:pic>
      <p:sp>
        <p:nvSpPr>
          <p:cNvPr id="671" name="Google Shape;671;p26"/>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26"/>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3" name="Google Shape;673;p26"/>
          <p:cNvPicPr preferRelativeResize="0"/>
          <p:nvPr/>
        </p:nvPicPr>
        <p:blipFill rotWithShape="1">
          <a:blip r:embed="rId4">
            <a:alphaModFix/>
          </a:blip>
          <a:srcRect b="0" l="0" r="15368" t="0"/>
          <a:stretch/>
        </p:blipFill>
        <p:spPr>
          <a:xfrm>
            <a:off x="8125450" y="1142925"/>
            <a:ext cx="1018600" cy="1392450"/>
          </a:xfrm>
          <a:prstGeom prst="rect">
            <a:avLst/>
          </a:prstGeom>
          <a:noFill/>
          <a:ln>
            <a:noFill/>
          </a:ln>
        </p:spPr>
      </p:pic>
      <p:grpSp>
        <p:nvGrpSpPr>
          <p:cNvPr id="674" name="Google Shape;674;p26"/>
          <p:cNvGrpSpPr/>
          <p:nvPr/>
        </p:nvGrpSpPr>
        <p:grpSpPr>
          <a:xfrm>
            <a:off x="3560200" y="4689284"/>
            <a:ext cx="615638" cy="499641"/>
            <a:chOff x="4856100" y="4689284"/>
            <a:chExt cx="615638" cy="499641"/>
          </a:xfrm>
        </p:grpSpPr>
        <p:cxnSp>
          <p:nvCxnSpPr>
            <p:cNvPr id="675" name="Google Shape;675;p26"/>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676" name="Google Shape;676;p26"/>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677" name="Google Shape;677;p26"/>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8" name="Google Shape;678;p26"/>
          <p:cNvGrpSpPr/>
          <p:nvPr/>
        </p:nvGrpSpPr>
        <p:grpSpPr>
          <a:xfrm>
            <a:off x="2729175" y="-50982"/>
            <a:ext cx="859320" cy="873930"/>
            <a:chOff x="3976175" y="-203382"/>
            <a:chExt cx="859320" cy="873930"/>
          </a:xfrm>
        </p:grpSpPr>
        <p:cxnSp>
          <p:nvCxnSpPr>
            <p:cNvPr id="679" name="Google Shape;679;p26"/>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680" name="Google Shape;680;p26"/>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681" name="Google Shape;681;p26"/>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82" name="Google Shape;682;p26"/>
          <p:cNvCxnSpPr/>
          <p:nvPr/>
        </p:nvCxnSpPr>
        <p:spPr>
          <a:xfrm flipH="1" rot="10800000">
            <a:off x="-724150" y="23899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683" name="Google Shape;683;p2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684" name="Google Shape;684;p26"/>
          <p:cNvSpPr txBox="1"/>
          <p:nvPr/>
        </p:nvSpPr>
        <p:spPr>
          <a:xfrm rot="-2700000">
            <a:off x="625779" y="1340184"/>
            <a:ext cx="2439943" cy="35383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DESARROLLO DE SOFTWARE</a:t>
            </a:r>
            <a:endParaRPr b="0" i="0" sz="1100" u="none" cap="none" strike="noStrike">
              <a:solidFill>
                <a:srgbClr val="000000"/>
              </a:solidFill>
              <a:latin typeface="Lexend ExtraBold"/>
              <a:ea typeface="Lexend ExtraBold"/>
              <a:cs typeface="Lexend ExtraBold"/>
              <a:sym typeface="Lexend ExtraBold"/>
            </a:endParaRPr>
          </a:p>
        </p:txBody>
      </p:sp>
      <p:pic>
        <p:nvPicPr>
          <p:cNvPr id="685" name="Google Shape;685;p26"/>
          <p:cNvPicPr preferRelativeResize="0"/>
          <p:nvPr/>
        </p:nvPicPr>
        <p:blipFill rotWithShape="1">
          <a:blip r:embed="rId6">
            <a:alphaModFix/>
          </a:blip>
          <a:srcRect b="0" l="0" r="0" t="0"/>
          <a:stretch/>
        </p:blipFill>
        <p:spPr>
          <a:xfrm>
            <a:off x="4019500" y="2352650"/>
            <a:ext cx="2124000" cy="2124000"/>
          </a:xfrm>
          <a:prstGeom prst="rect">
            <a:avLst/>
          </a:prstGeom>
          <a:noFill/>
          <a:ln>
            <a:noFill/>
          </a:ln>
        </p:spPr>
      </p:pic>
      <p:pic>
        <p:nvPicPr>
          <p:cNvPr id="686" name="Google Shape;686;p26"/>
          <p:cNvPicPr preferRelativeResize="0"/>
          <p:nvPr/>
        </p:nvPicPr>
        <p:blipFill rotWithShape="1">
          <a:blip r:embed="rId7">
            <a:alphaModFix/>
          </a:blip>
          <a:srcRect b="0" l="0" r="0" t="0"/>
          <a:stretch/>
        </p:blipFill>
        <p:spPr>
          <a:xfrm>
            <a:off x="1230075" y="2754550"/>
            <a:ext cx="2124000" cy="2124000"/>
          </a:xfrm>
          <a:prstGeom prst="rect">
            <a:avLst/>
          </a:prstGeom>
          <a:noFill/>
          <a:ln>
            <a:noFill/>
          </a:ln>
        </p:spPr>
      </p:pic>
      <p:sp>
        <p:nvSpPr>
          <p:cNvPr id="687" name="Google Shape;687;p26"/>
          <p:cNvSpPr/>
          <p:nvPr/>
        </p:nvSpPr>
        <p:spPr>
          <a:xfrm rot="-2700000">
            <a:off x="5502802" y="14949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26"/>
          <p:cNvSpPr txBox="1"/>
          <p:nvPr/>
        </p:nvSpPr>
        <p:spPr>
          <a:xfrm rot="-2700000">
            <a:off x="1828148" y="1484011"/>
            <a:ext cx="1655478"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Diseño, producción y desarrollo del álbum virtual de la AAA para Hershey's y Pelón Pelo Rico.</a:t>
            </a:r>
            <a:endParaRPr b="0" i="0" sz="100" u="none" cap="none" strike="noStrike">
              <a:solidFill>
                <a:schemeClr val="dk1"/>
              </a:solidFill>
              <a:latin typeface="Lexend Light"/>
              <a:ea typeface="Lexend Light"/>
              <a:cs typeface="Lexend Light"/>
              <a:sym typeface="Lexend Light"/>
            </a:endParaRPr>
          </a:p>
        </p:txBody>
      </p:sp>
      <p:sp>
        <p:nvSpPr>
          <p:cNvPr id="689" name="Google Shape;689;p26"/>
          <p:cNvSpPr txBox="1"/>
          <p:nvPr/>
        </p:nvSpPr>
        <p:spPr>
          <a:xfrm rot="-2700000">
            <a:off x="5194297" y="194016"/>
            <a:ext cx="1293157" cy="86210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y desarrollo del álbum virtual con estampas coleccionables de la película "The Dark Knight Rises"</a:t>
            </a:r>
            <a:endParaRPr b="0" i="0" sz="400" u="none" cap="none" strike="noStrike">
              <a:solidFill>
                <a:schemeClr val="dk1"/>
              </a:solidFill>
              <a:latin typeface="Lexend Light"/>
              <a:ea typeface="Lexend Light"/>
              <a:cs typeface="Lexend Light"/>
              <a:sym typeface="Lexend Light"/>
            </a:endParaRPr>
          </a:p>
        </p:txBody>
      </p:sp>
      <p:sp>
        <p:nvSpPr>
          <p:cNvPr id="690" name="Google Shape;690;p26"/>
          <p:cNvSpPr txBox="1"/>
          <p:nvPr/>
        </p:nvSpPr>
        <p:spPr>
          <a:xfrm rot="-2700000">
            <a:off x="5356929" y="4065414"/>
            <a:ext cx="1618143" cy="72337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Creamos un sitio web capaz de transmitir la grandeza y estilo de cada uno de sus proyectos; combinando el diseño, fotografía, organización y tecnología.</a:t>
            </a:r>
            <a:endParaRPr b="0" i="0" sz="400" u="none" cap="none" strike="noStrike">
              <a:solidFill>
                <a:schemeClr val="dk1"/>
              </a:solidFill>
              <a:latin typeface="Lexend Light"/>
              <a:ea typeface="Lexend Light"/>
              <a:cs typeface="Lexend Light"/>
              <a:sym typeface="Lexend Light"/>
            </a:endParaRPr>
          </a:p>
        </p:txBody>
      </p:sp>
      <p:sp>
        <p:nvSpPr>
          <p:cNvPr id="691" name="Google Shape;691;p26"/>
          <p:cNvSpPr txBox="1"/>
          <p:nvPr/>
        </p:nvSpPr>
        <p:spPr>
          <a:xfrm rot="-2700000">
            <a:off x="3197687" y="3978554"/>
            <a:ext cx="1340674" cy="6465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y desarrollo de promociones y mini juegos para Chupa Chups.</a:t>
            </a:r>
            <a:endParaRPr b="0" i="0" sz="700" u="none" cap="none" strike="noStrike">
              <a:solidFill>
                <a:schemeClr val="dk1"/>
              </a:solidFill>
              <a:latin typeface="Lexend Light"/>
              <a:ea typeface="Lexend Light"/>
              <a:cs typeface="Lexend Light"/>
              <a:sym typeface="Lexend Light"/>
            </a:endParaRPr>
          </a:p>
        </p:txBody>
      </p:sp>
      <p:sp>
        <p:nvSpPr>
          <p:cNvPr id="692" name="Google Shape;692;p26"/>
          <p:cNvSpPr txBox="1"/>
          <p:nvPr/>
        </p:nvSpPr>
        <p:spPr>
          <a:xfrm rot="-2700000">
            <a:off x="6861773" y="1176335"/>
            <a:ext cx="1165453"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diseño y programación del sitio web de Mentos México. </a:t>
            </a:r>
            <a:endParaRPr b="0" i="0" sz="700" u="none" cap="none" strike="noStrike">
              <a:solidFill>
                <a:schemeClr val="dk1"/>
              </a:solidFill>
              <a:latin typeface="Lexend Light"/>
              <a:ea typeface="Lexend Light"/>
              <a:cs typeface="Lexend Light"/>
              <a:sym typeface="Lexend Light"/>
            </a:endParaRPr>
          </a:p>
        </p:txBody>
      </p:sp>
      <p:sp>
        <p:nvSpPr>
          <p:cNvPr id="693" name="Google Shape;693;p26"/>
          <p:cNvSpPr txBox="1"/>
          <p:nvPr/>
        </p:nvSpPr>
        <p:spPr>
          <a:xfrm rot="-2700000">
            <a:off x="663729" y="2569404"/>
            <a:ext cx="1560868" cy="89265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Plan de lealtad desarrollado para incentivar la visita y consumo dentro del centro comercial.</a:t>
            </a:r>
            <a:endParaRPr b="0" i="0" sz="700" u="none" cap="none" strike="noStrike">
              <a:solidFill>
                <a:schemeClr val="dk1"/>
              </a:solidFill>
              <a:latin typeface="Lexend Light"/>
              <a:ea typeface="Lexend Light"/>
              <a:cs typeface="Lexend Light"/>
              <a:sym typeface="Lexend Light"/>
            </a:endParaRPr>
          </a:p>
        </p:txBody>
      </p:sp>
      <p:pic>
        <p:nvPicPr>
          <p:cNvPr id="694" name="Google Shape;694;p26">
            <a:hlinkClick r:id="rId8"/>
          </p:cNvPr>
          <p:cNvPicPr preferRelativeResize="0"/>
          <p:nvPr/>
        </p:nvPicPr>
        <p:blipFill rotWithShape="1">
          <a:blip r:embed="rId9">
            <a:alphaModFix/>
          </a:blip>
          <a:srcRect b="0" l="0" r="0" t="0"/>
          <a:stretch/>
        </p:blipFill>
        <p:spPr>
          <a:xfrm>
            <a:off x="6368825" y="2352650"/>
            <a:ext cx="2124000" cy="2124000"/>
          </a:xfrm>
          <a:prstGeom prst="rect">
            <a:avLst/>
          </a:prstGeom>
          <a:noFill/>
          <a:ln>
            <a:noFill/>
          </a:ln>
        </p:spPr>
      </p:pic>
      <p:pic>
        <p:nvPicPr>
          <p:cNvPr id="695" name="Google Shape;695;p26"/>
          <p:cNvPicPr preferRelativeResize="0"/>
          <p:nvPr/>
        </p:nvPicPr>
        <p:blipFill rotWithShape="1">
          <a:blip r:embed="rId10">
            <a:alphaModFix/>
          </a:blip>
          <a:srcRect b="0" l="0" r="0" t="0"/>
          <a:stretch/>
        </p:blipFill>
        <p:spPr>
          <a:xfrm>
            <a:off x="2411888" y="1585950"/>
            <a:ext cx="2124000" cy="2124000"/>
          </a:xfrm>
          <a:prstGeom prst="rect">
            <a:avLst/>
          </a:prstGeom>
          <a:noFill/>
          <a:ln>
            <a:noFill/>
          </a:ln>
        </p:spPr>
      </p:pic>
      <p:pic>
        <p:nvPicPr>
          <p:cNvPr id="696" name="Google Shape;696;p26"/>
          <p:cNvPicPr preferRelativeResize="0"/>
          <p:nvPr/>
        </p:nvPicPr>
        <p:blipFill rotWithShape="1">
          <a:blip r:embed="rId11">
            <a:alphaModFix/>
          </a:blip>
          <a:srcRect b="0" l="0" r="0" t="0"/>
          <a:stretch/>
        </p:blipFill>
        <p:spPr>
          <a:xfrm>
            <a:off x="3598150" y="398250"/>
            <a:ext cx="2124000" cy="2124000"/>
          </a:xfrm>
          <a:prstGeom prst="rect">
            <a:avLst/>
          </a:prstGeom>
          <a:noFill/>
          <a:ln>
            <a:noFill/>
          </a:ln>
        </p:spPr>
      </p:pic>
      <p:pic>
        <p:nvPicPr>
          <p:cNvPr id="697" name="Google Shape;697;p26"/>
          <p:cNvPicPr preferRelativeResize="0"/>
          <p:nvPr/>
        </p:nvPicPr>
        <p:blipFill rotWithShape="1">
          <a:blip r:embed="rId12">
            <a:alphaModFix/>
          </a:blip>
          <a:srcRect b="0" l="0" r="0" t="0"/>
          <a:stretch/>
        </p:blipFill>
        <p:spPr>
          <a:xfrm>
            <a:off x="5191750" y="1183850"/>
            <a:ext cx="2124000" cy="2124000"/>
          </a:xfrm>
          <a:prstGeom prst="rect">
            <a:avLst/>
          </a:prstGeom>
          <a:noFill/>
          <a:ln>
            <a:noFill/>
          </a:ln>
        </p:spPr>
      </p:pic>
      <p:pic>
        <p:nvPicPr>
          <p:cNvPr id="698" name="Google Shape;698;p26">
            <a:hlinkClick r:id="rId13"/>
          </p:cNvPr>
          <p:cNvPicPr preferRelativeResize="0"/>
          <p:nvPr/>
        </p:nvPicPr>
        <p:blipFill rotWithShape="1">
          <a:blip r:embed="rId14">
            <a:alphaModFix amt="84000"/>
          </a:blip>
          <a:srcRect b="708" l="0" r="0" t="708"/>
          <a:stretch/>
        </p:blipFill>
        <p:spPr>
          <a:xfrm rot="2700000">
            <a:off x="7287426" y="4093850"/>
            <a:ext cx="286799" cy="275347"/>
          </a:xfrm>
          <a:prstGeom prst="rect">
            <a:avLst/>
          </a:prstGeom>
          <a:noFill/>
          <a:ln>
            <a:noFill/>
          </a:ln>
        </p:spPr>
      </p:pic>
      <p:pic>
        <p:nvPicPr>
          <p:cNvPr id="699" name="Google Shape;699;p26"/>
          <p:cNvPicPr preferRelativeResize="0"/>
          <p:nvPr/>
        </p:nvPicPr>
        <p:blipFill rotWithShape="1">
          <a:blip r:embed="rId15">
            <a:alphaModFix/>
          </a:blip>
          <a:srcRect b="0" l="23050" r="22544" t="0"/>
          <a:stretch/>
        </p:blipFill>
        <p:spPr>
          <a:xfrm rot="-2699992">
            <a:off x="546724" y="2831399"/>
            <a:ext cx="550356" cy="537952"/>
          </a:xfrm>
          <a:prstGeom prst="rect">
            <a:avLst/>
          </a:prstGeom>
          <a:noFill/>
          <a:ln>
            <a:noFill/>
          </a:ln>
        </p:spPr>
      </p:pic>
      <p:pic>
        <p:nvPicPr>
          <p:cNvPr id="700" name="Google Shape;700;p26"/>
          <p:cNvPicPr preferRelativeResize="0"/>
          <p:nvPr/>
        </p:nvPicPr>
        <p:blipFill rotWithShape="1">
          <a:blip r:embed="rId16">
            <a:alphaModFix/>
          </a:blip>
          <a:srcRect b="0" l="0" r="0" t="0"/>
          <a:stretch/>
        </p:blipFill>
        <p:spPr>
          <a:xfrm rot="-2700000">
            <a:off x="1621399" y="1783989"/>
            <a:ext cx="859325" cy="456973"/>
          </a:xfrm>
          <a:prstGeom prst="rect">
            <a:avLst/>
          </a:prstGeom>
          <a:noFill/>
          <a:ln>
            <a:noFill/>
          </a:ln>
        </p:spPr>
      </p:pic>
      <p:pic>
        <p:nvPicPr>
          <p:cNvPr id="701" name="Google Shape;701;p26"/>
          <p:cNvPicPr preferRelativeResize="0"/>
          <p:nvPr/>
        </p:nvPicPr>
        <p:blipFill rotWithShape="1">
          <a:blip r:embed="rId17">
            <a:alphaModFix/>
          </a:blip>
          <a:srcRect b="0" l="0" r="0" t="0"/>
          <a:stretch/>
        </p:blipFill>
        <p:spPr>
          <a:xfrm rot="-2700045">
            <a:off x="4864553" y="284708"/>
            <a:ext cx="883069" cy="469609"/>
          </a:xfrm>
          <a:prstGeom prst="rect">
            <a:avLst/>
          </a:prstGeom>
          <a:noFill/>
          <a:ln>
            <a:noFill/>
          </a:ln>
        </p:spPr>
      </p:pic>
      <p:pic>
        <p:nvPicPr>
          <p:cNvPr id="702" name="Google Shape;702;p26"/>
          <p:cNvPicPr preferRelativeResize="0"/>
          <p:nvPr/>
        </p:nvPicPr>
        <p:blipFill rotWithShape="1">
          <a:blip r:embed="rId18">
            <a:alphaModFix/>
          </a:blip>
          <a:srcRect b="0" l="0" r="0" t="0"/>
          <a:stretch/>
        </p:blipFill>
        <p:spPr>
          <a:xfrm rot="-2699926">
            <a:off x="6841262" y="1361857"/>
            <a:ext cx="676404" cy="138061"/>
          </a:xfrm>
          <a:prstGeom prst="rect">
            <a:avLst/>
          </a:prstGeom>
          <a:noFill/>
          <a:ln>
            <a:noFill/>
          </a:ln>
        </p:spPr>
      </p:pic>
      <p:pic>
        <p:nvPicPr>
          <p:cNvPr id="703" name="Google Shape;703;p26"/>
          <p:cNvPicPr preferRelativeResize="0"/>
          <p:nvPr/>
        </p:nvPicPr>
        <p:blipFill rotWithShape="1">
          <a:blip r:embed="rId19">
            <a:alphaModFix/>
          </a:blip>
          <a:srcRect b="0" l="0" r="0" t="0"/>
          <a:stretch/>
        </p:blipFill>
        <p:spPr>
          <a:xfrm rot="-2699950">
            <a:off x="3555533" y="3529192"/>
            <a:ext cx="802932" cy="426992"/>
          </a:xfrm>
          <a:prstGeom prst="rect">
            <a:avLst/>
          </a:prstGeom>
          <a:noFill/>
          <a:ln>
            <a:noFill/>
          </a:ln>
        </p:spPr>
      </p:pic>
      <p:pic>
        <p:nvPicPr>
          <p:cNvPr id="704" name="Google Shape;704;p26"/>
          <p:cNvPicPr preferRelativeResize="0"/>
          <p:nvPr/>
        </p:nvPicPr>
        <p:blipFill rotWithShape="1">
          <a:blip r:embed="rId20">
            <a:alphaModFix/>
          </a:blip>
          <a:srcRect b="0" l="0" r="0" t="0"/>
          <a:stretch/>
        </p:blipFill>
        <p:spPr>
          <a:xfrm rot="-2700000">
            <a:off x="5684557" y="3614290"/>
            <a:ext cx="820708" cy="616026"/>
          </a:xfrm>
          <a:prstGeom prst="rect">
            <a:avLst/>
          </a:prstGeom>
          <a:noFill/>
          <a:ln>
            <a:noFill/>
          </a:ln>
        </p:spPr>
      </p:pic>
      <p:pic>
        <p:nvPicPr>
          <p:cNvPr id="705" name="Google Shape;705;p26"/>
          <p:cNvPicPr preferRelativeResize="0"/>
          <p:nvPr/>
        </p:nvPicPr>
        <p:blipFill rotWithShape="1">
          <a:blip r:embed="rId21">
            <a:alphaModFix/>
          </a:blip>
          <a:srcRect b="0" l="0" r="0" t="0"/>
          <a:stretch/>
        </p:blipFill>
        <p:spPr>
          <a:xfrm>
            <a:off x="2411900" y="1585925"/>
            <a:ext cx="2124000" cy="2124027"/>
          </a:xfrm>
          <a:prstGeom prst="rect">
            <a:avLst/>
          </a:prstGeom>
          <a:noFill/>
          <a:ln>
            <a:noFill/>
          </a:ln>
        </p:spPr>
      </p:pic>
      <p:sp>
        <p:nvSpPr>
          <p:cNvPr id="706" name="Google Shape;706;p26">
            <a:hlinkClick action="ppaction://hlinksldjump" r:id="rId22"/>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23">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707" name="Google Shape;707;p2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pic>
        <p:nvPicPr>
          <p:cNvPr id="708" name="Google Shape;708;p2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grpSp>
        <p:nvGrpSpPr>
          <p:cNvPr id="709" name="Google Shape;709;p26"/>
          <p:cNvGrpSpPr/>
          <p:nvPr/>
        </p:nvGrpSpPr>
        <p:grpSpPr>
          <a:xfrm>
            <a:off x="6684221" y="-137855"/>
            <a:ext cx="1733099" cy="1314725"/>
            <a:chOff x="6842041" y="-80466"/>
            <a:chExt cx="1733099" cy="1314725"/>
          </a:xfrm>
        </p:grpSpPr>
        <p:sp>
          <p:nvSpPr>
            <p:cNvPr id="710" name="Google Shape;710;p26"/>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11" name="Google Shape;711;p26"/>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712" name="Google Shape;712;p26"/>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6"/>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714" name="Google Shape;714;p26"/>
            <p:cNvPicPr preferRelativeResize="0"/>
            <p:nvPr/>
          </p:nvPicPr>
          <p:blipFill rotWithShape="1">
            <a:blip r:embed="rId14">
              <a:alphaModFix amt="84000"/>
            </a:blip>
            <a:srcRect b="708" l="0" r="0" t="708"/>
            <a:stretch/>
          </p:blipFill>
          <p:spPr>
            <a:xfrm rot="2699956">
              <a:off x="7545069" y="309336"/>
              <a:ext cx="251917" cy="241858"/>
            </a:xfrm>
            <a:prstGeom prst="rect">
              <a:avLst/>
            </a:prstGeom>
            <a:noFill/>
            <a:ln>
              <a:noFill/>
            </a:ln>
          </p:spPr>
        </p:pic>
        <p:pic>
          <p:nvPicPr>
            <p:cNvPr id="715" name="Google Shape;715;p26"/>
            <p:cNvPicPr preferRelativeResize="0"/>
            <p:nvPr/>
          </p:nvPicPr>
          <p:blipFill rotWithShape="1">
            <a:blip r:embed="rId24">
              <a:alphaModFix amt="80000"/>
            </a:blip>
            <a:srcRect b="0" l="0" r="0" t="0"/>
            <a:stretch/>
          </p:blipFill>
          <p:spPr>
            <a:xfrm rot="-2699961">
              <a:off x="7711339" y="131505"/>
              <a:ext cx="251917" cy="241859"/>
            </a:xfrm>
            <a:prstGeom prst="rect">
              <a:avLst/>
            </a:prstGeom>
            <a:noFill/>
            <a:ln>
              <a:noFill/>
            </a:ln>
          </p:spPr>
        </p:pic>
      </p:grpSp>
      <p:grpSp>
        <p:nvGrpSpPr>
          <p:cNvPr id="716" name="Google Shape;716;p26"/>
          <p:cNvGrpSpPr/>
          <p:nvPr/>
        </p:nvGrpSpPr>
        <p:grpSpPr>
          <a:xfrm>
            <a:off x="-49675" y="4665325"/>
            <a:ext cx="3454200" cy="533400"/>
            <a:chOff x="-49675" y="4665325"/>
            <a:chExt cx="3454200" cy="533400"/>
          </a:xfrm>
        </p:grpSpPr>
        <p:pic>
          <p:nvPicPr>
            <p:cNvPr id="717" name="Google Shape;717;p2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718" name="Google Shape;718;p26"/>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27"/>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724" name="Google Shape;724;p27"/>
          <p:cNvSpPr/>
          <p:nvPr/>
        </p:nvSpPr>
        <p:spPr>
          <a:xfrm rot="10800000">
            <a:off x="8217350" y="50"/>
            <a:ext cx="926700" cy="926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27"/>
          <p:cNvSpPr/>
          <p:nvPr/>
        </p:nvSpPr>
        <p:spPr>
          <a:xfrm rot="-8100000">
            <a:off x="-721491" y="2453308"/>
            <a:ext cx="1408132" cy="1408132"/>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6" name="Google Shape;726;p27"/>
          <p:cNvPicPr preferRelativeResize="0"/>
          <p:nvPr/>
        </p:nvPicPr>
        <p:blipFill rotWithShape="1">
          <a:blip r:embed="rId4">
            <a:alphaModFix/>
          </a:blip>
          <a:srcRect b="4258" l="50000" r="6577" t="7017"/>
          <a:stretch/>
        </p:blipFill>
        <p:spPr>
          <a:xfrm>
            <a:off x="824450" y="143050"/>
            <a:ext cx="3889224" cy="4469785"/>
          </a:xfrm>
          <a:prstGeom prst="rect">
            <a:avLst/>
          </a:prstGeom>
          <a:noFill/>
          <a:ln>
            <a:noFill/>
          </a:ln>
        </p:spPr>
      </p:pic>
      <p:pic>
        <p:nvPicPr>
          <p:cNvPr id="727" name="Google Shape;727;p27"/>
          <p:cNvPicPr preferRelativeResize="0"/>
          <p:nvPr/>
        </p:nvPicPr>
        <p:blipFill rotWithShape="1">
          <a:blip r:embed="rId5">
            <a:alphaModFix/>
          </a:blip>
          <a:srcRect b="0" l="0" r="0" t="0"/>
          <a:stretch/>
        </p:blipFill>
        <p:spPr>
          <a:xfrm>
            <a:off x="5118250" y="0"/>
            <a:ext cx="2953721" cy="2155925"/>
          </a:xfrm>
          <a:prstGeom prst="rect">
            <a:avLst/>
          </a:prstGeom>
          <a:noFill/>
          <a:ln>
            <a:noFill/>
          </a:ln>
        </p:spPr>
      </p:pic>
      <p:sp>
        <p:nvSpPr>
          <p:cNvPr id="728" name="Google Shape;728;p27"/>
          <p:cNvSpPr txBox="1"/>
          <p:nvPr/>
        </p:nvSpPr>
        <p:spPr>
          <a:xfrm>
            <a:off x="5180150" y="2101375"/>
            <a:ext cx="3176400" cy="251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Todo comienza con la creatividad. Los mejores artistas y programadores no pueden convertir</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15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una idea mala en una buena. Por esto hemos desarrollado procesos para generar ideas creativas para nuestros clientes, que no existen </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15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en otras agencias.  Entendemos las nuevas tecnologías, sus límites y tiempos de producción, </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15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y ofrecemos ideas que cumplen.  Las agencias creativas tradicionales son menos geeks que nosotros.  Por eso no lo pueden hacer tan bien. </a:t>
            </a:r>
            <a:br>
              <a:rPr b="0" i="0" lang="es-419" sz="950" u="none" cap="none" strike="noStrike">
                <a:solidFill>
                  <a:schemeClr val="dk1"/>
                </a:solidFill>
                <a:latin typeface="Lexend Light"/>
                <a:ea typeface="Lexend Light"/>
                <a:cs typeface="Lexend Light"/>
                <a:sym typeface="Lexend Light"/>
              </a:rPr>
            </a:br>
            <a:br>
              <a:rPr b="0" i="0" lang="es-419" sz="950" u="none" cap="none" strike="noStrike">
                <a:solidFill>
                  <a:schemeClr val="dk1"/>
                </a:solidFill>
                <a:latin typeface="Lexend Light"/>
                <a:ea typeface="Lexend Light"/>
                <a:cs typeface="Lexend Light"/>
                <a:sym typeface="Lexend Light"/>
              </a:rPr>
            </a:br>
            <a:r>
              <a:rPr b="0" i="0" lang="es-419" sz="950" u="none" cap="none" strike="noStrike">
                <a:solidFill>
                  <a:schemeClr val="dk1"/>
                </a:solidFill>
                <a:latin typeface="Lexend Light"/>
                <a:ea typeface="Lexend Light"/>
                <a:cs typeface="Lexend Light"/>
                <a:sym typeface="Lexend Light"/>
              </a:rPr>
              <a:t>A la par ofrecemos servicios de consultoría basados en los servicios de las agencias más grandes del mundo, a precios muy alcanzables.</a:t>
            </a:r>
            <a:endParaRPr b="0" i="0" sz="950" u="none" cap="none" strike="noStrike">
              <a:solidFill>
                <a:srgbClr val="000000"/>
              </a:solidFill>
              <a:latin typeface="Lexend Light"/>
              <a:ea typeface="Lexend Light"/>
              <a:cs typeface="Lexend Light"/>
              <a:sym typeface="Lexend Light"/>
            </a:endParaRPr>
          </a:p>
        </p:txBody>
      </p:sp>
      <p:sp>
        <p:nvSpPr>
          <p:cNvPr id="729" name="Google Shape;729;p27">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730" name="Google Shape;730;p27"/>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731" name="Google Shape;731;p27"/>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732" name="Google Shape;732;p27"/>
          <p:cNvGrpSpPr/>
          <p:nvPr/>
        </p:nvGrpSpPr>
        <p:grpSpPr>
          <a:xfrm>
            <a:off x="-49675" y="4665325"/>
            <a:ext cx="3454200" cy="533400"/>
            <a:chOff x="-49675" y="4665325"/>
            <a:chExt cx="3454200" cy="533400"/>
          </a:xfrm>
        </p:grpSpPr>
        <p:pic>
          <p:nvPicPr>
            <p:cNvPr id="733" name="Google Shape;733;p27"/>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734" name="Google Shape;734;p27"/>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28"/>
          <p:cNvPicPr preferRelativeResize="0"/>
          <p:nvPr/>
        </p:nvPicPr>
        <p:blipFill rotWithShape="1">
          <a:blip r:embed="rId3">
            <a:alphaModFix/>
          </a:blip>
          <a:srcRect b="0" l="0" r="0" t="0"/>
          <a:stretch/>
        </p:blipFill>
        <p:spPr>
          <a:xfrm>
            <a:off x="816948" y="735875"/>
            <a:ext cx="1865127" cy="1295100"/>
          </a:xfrm>
          <a:prstGeom prst="rect">
            <a:avLst/>
          </a:prstGeom>
          <a:noFill/>
          <a:ln>
            <a:noFill/>
          </a:ln>
        </p:spPr>
      </p:pic>
      <p:grpSp>
        <p:nvGrpSpPr>
          <p:cNvPr id="740" name="Google Shape;740;p28"/>
          <p:cNvGrpSpPr/>
          <p:nvPr/>
        </p:nvGrpSpPr>
        <p:grpSpPr>
          <a:xfrm>
            <a:off x="4095225" y="0"/>
            <a:ext cx="5142600" cy="5143500"/>
            <a:chOff x="4095225" y="0"/>
            <a:chExt cx="5142600" cy="5143500"/>
          </a:xfrm>
        </p:grpSpPr>
        <p:sp>
          <p:nvSpPr>
            <p:cNvPr id="741" name="Google Shape;741;p28"/>
            <p:cNvSpPr/>
            <p:nvPr/>
          </p:nvSpPr>
          <p:spPr>
            <a:xfrm rot="2700000">
              <a:off x="4848341" y="753691"/>
              <a:ext cx="3636367" cy="3636367"/>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28"/>
            <p:cNvSpPr/>
            <p:nvPr/>
          </p:nvSpPr>
          <p:spPr>
            <a:xfrm>
              <a:off x="6658350" y="0"/>
              <a:ext cx="24858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43" name="Google Shape;743;p28"/>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744" name="Google Shape;744;p28"/>
          <p:cNvSpPr/>
          <p:nvPr/>
        </p:nvSpPr>
        <p:spPr>
          <a:xfrm>
            <a:off x="0" y="80912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5" name="Google Shape;745;p28"/>
          <p:cNvCxnSpPr/>
          <p:nvPr/>
        </p:nvCxnSpPr>
        <p:spPr>
          <a:xfrm rot="10800000">
            <a:off x="5421575" y="4535025"/>
            <a:ext cx="660000" cy="660000"/>
          </a:xfrm>
          <a:prstGeom prst="straightConnector1">
            <a:avLst/>
          </a:prstGeom>
          <a:noFill/>
          <a:ln cap="flat" cmpd="sng" w="38100">
            <a:solidFill>
              <a:srgbClr val="2B2B2B"/>
            </a:solidFill>
            <a:prstDash val="solid"/>
            <a:round/>
            <a:headEnd len="sm" w="sm" type="none"/>
            <a:tailEnd len="sm" w="sm" type="none"/>
          </a:ln>
        </p:spPr>
      </p:cxnSp>
      <p:grpSp>
        <p:nvGrpSpPr>
          <p:cNvPr id="746" name="Google Shape;746;p28"/>
          <p:cNvGrpSpPr/>
          <p:nvPr/>
        </p:nvGrpSpPr>
        <p:grpSpPr>
          <a:xfrm>
            <a:off x="3498267" y="-73078"/>
            <a:ext cx="5645783" cy="5227662"/>
            <a:chOff x="3498267" y="-73078"/>
            <a:chExt cx="5645783" cy="5227662"/>
          </a:xfrm>
        </p:grpSpPr>
        <p:sp>
          <p:nvSpPr>
            <p:cNvPr id="747" name="Google Shape;747;p28"/>
            <p:cNvSpPr/>
            <p:nvPr/>
          </p:nvSpPr>
          <p:spPr>
            <a:xfrm rot="-5400000">
              <a:off x="8190650" y="4196125"/>
              <a:ext cx="953400" cy="953400"/>
            </a:xfrm>
            <a:prstGeom prst="rtTriangl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8" name="Google Shape;748;p28"/>
            <p:cNvGrpSpPr/>
            <p:nvPr/>
          </p:nvGrpSpPr>
          <p:grpSpPr>
            <a:xfrm>
              <a:off x="4783882" y="4250379"/>
              <a:ext cx="890768" cy="904205"/>
              <a:chOff x="4783882" y="4250379"/>
              <a:chExt cx="890768" cy="904205"/>
            </a:xfrm>
          </p:grpSpPr>
          <p:cxnSp>
            <p:nvCxnSpPr>
              <p:cNvPr id="749" name="Google Shape;749;p28"/>
              <p:cNvCxnSpPr/>
              <p:nvPr/>
            </p:nvCxnSpPr>
            <p:spPr>
              <a:xfrm rot="10800000">
                <a:off x="4939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750" name="Google Shape;750;p28"/>
              <p:cNvSpPr/>
              <p:nvPr/>
            </p:nvSpPr>
            <p:spPr>
              <a:xfrm>
                <a:off x="4783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1" name="Google Shape;751;p28"/>
            <p:cNvGrpSpPr/>
            <p:nvPr/>
          </p:nvGrpSpPr>
          <p:grpSpPr>
            <a:xfrm>
              <a:off x="3498267" y="-73078"/>
              <a:ext cx="873930" cy="568861"/>
              <a:chOff x="3498267" y="-73078"/>
              <a:chExt cx="873930" cy="568861"/>
            </a:xfrm>
          </p:grpSpPr>
          <p:cxnSp>
            <p:nvCxnSpPr>
              <p:cNvPr id="752" name="Google Shape;752;p28"/>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753" name="Google Shape;753;p28"/>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754" name="Google Shape;754;p28"/>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55" name="Google Shape;755;p28"/>
          <p:cNvSpPr txBox="1"/>
          <p:nvPr/>
        </p:nvSpPr>
        <p:spPr>
          <a:xfrm>
            <a:off x="6233975" y="11366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rgbClr val="43B6CA"/>
                </a:solidFill>
                <a:latin typeface="Lexend ExtraBold"/>
                <a:ea typeface="Lexend ExtraBold"/>
                <a:cs typeface="Lexend ExtraBold"/>
                <a:sym typeface="Lexend ExtraBold"/>
              </a:rPr>
              <a:t>&amp;</a:t>
            </a:r>
            <a:endParaRPr b="0" i="0" sz="2800" u="none" cap="none" strike="noStrike">
              <a:solidFill>
                <a:srgbClr val="43B6CA"/>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rgbClr val="43B6CA"/>
                </a:solidFill>
                <a:latin typeface="Lexend ExtraBold"/>
                <a:ea typeface="Lexend ExtraBold"/>
                <a:cs typeface="Lexend ExtraBold"/>
                <a:sym typeface="Lexend ExtraBold"/>
              </a:rPr>
              <a:t>!</a:t>
            </a:r>
            <a:endParaRPr b="0" i="0" sz="2800" u="none" cap="none" strike="noStrike">
              <a:solidFill>
                <a:srgbClr val="43B6CA"/>
              </a:solidFill>
              <a:latin typeface="Lexend ExtraBold"/>
              <a:ea typeface="Lexend ExtraBold"/>
              <a:cs typeface="Lexend ExtraBold"/>
              <a:sym typeface="Lexend ExtraBold"/>
            </a:endParaRPr>
          </a:p>
        </p:txBody>
      </p:sp>
      <p:pic>
        <p:nvPicPr>
          <p:cNvPr id="756" name="Google Shape;756;p28"/>
          <p:cNvPicPr preferRelativeResize="0"/>
          <p:nvPr/>
        </p:nvPicPr>
        <p:blipFill rotWithShape="1">
          <a:blip r:embed="rId5">
            <a:alphaModFix/>
          </a:blip>
          <a:srcRect b="0" l="0" r="0" t="0"/>
          <a:stretch/>
        </p:blipFill>
        <p:spPr>
          <a:xfrm>
            <a:off x="4399639" y="496525"/>
            <a:ext cx="1628500" cy="2022201"/>
          </a:xfrm>
          <a:prstGeom prst="rect">
            <a:avLst/>
          </a:prstGeom>
          <a:noFill/>
          <a:ln>
            <a:noFill/>
          </a:ln>
        </p:spPr>
      </p:pic>
      <p:sp>
        <p:nvSpPr>
          <p:cNvPr id="757" name="Google Shape;757;p28"/>
          <p:cNvSpPr txBox="1"/>
          <p:nvPr/>
        </p:nvSpPr>
        <p:spPr>
          <a:xfrm>
            <a:off x="6233975" y="2183375"/>
            <a:ext cx="2360700" cy="17394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Nuestras ideas han producido algunas de las campañas digitales más innovadoras en México. Nuestros clientes atribuyen cientos de millones de pesos a ellas. Esto lo respaldan </a:t>
            </a:r>
            <a:r>
              <a:rPr b="1" i="0" lang="es-419" sz="1000" u="none" cap="none" strike="noStrike">
                <a:solidFill>
                  <a:schemeClr val="dk1"/>
                </a:solidFill>
                <a:latin typeface="Lexend"/>
                <a:ea typeface="Lexend"/>
                <a:cs typeface="Lexend"/>
                <a:sym typeface="Lexend"/>
              </a:rPr>
              <a:t>tres Effies</a:t>
            </a:r>
            <a:r>
              <a:rPr b="0" i="0" lang="es-419" sz="1000" u="none" cap="none" strike="noStrike">
                <a:solidFill>
                  <a:schemeClr val="dk1"/>
                </a:solidFill>
                <a:latin typeface="Lexend Light"/>
                <a:ea typeface="Lexend Light"/>
                <a:cs typeface="Lexend Light"/>
                <a:sym typeface="Lexend Light"/>
              </a:rPr>
              <a:t>, que es quizás el premio más importante de mercadotecnia del país.</a:t>
            </a:r>
            <a:endParaRPr b="0" i="0" sz="950" u="none" cap="none" strike="noStrike">
              <a:solidFill>
                <a:schemeClr val="dk1"/>
              </a:solidFill>
              <a:latin typeface="Lexend Light"/>
              <a:ea typeface="Lexend Light"/>
              <a:cs typeface="Lexend Light"/>
              <a:sym typeface="Lexend Light"/>
            </a:endParaRPr>
          </a:p>
        </p:txBody>
      </p:sp>
      <p:sp>
        <p:nvSpPr>
          <p:cNvPr id="758" name="Google Shape;758;p28"/>
          <p:cNvSpPr txBox="1"/>
          <p:nvPr/>
        </p:nvSpPr>
        <p:spPr>
          <a:xfrm>
            <a:off x="1064200" y="2162400"/>
            <a:ext cx="2977200" cy="2085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Creatividad Consciente</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Descripción de Target</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Entrevistas con target</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Estrategia Digital</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Diseño de Juegos</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Storyboards</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Guiones</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Diseño de servicios del futuro</a:t>
            </a:r>
            <a:endParaRPr b="0" i="0" sz="950" u="none" cap="none" strike="noStrike">
              <a:solidFill>
                <a:srgbClr val="000000"/>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Century Gothic"/>
                <a:ea typeface="Century Gothic"/>
                <a:cs typeface="Century Gothic"/>
                <a:sym typeface="Century Gothic"/>
              </a:rPr>
              <a:t>Blockchain &amp; AI como modelos de negocio</a:t>
            </a:r>
            <a:endParaRPr b="0" i="0" sz="950" u="none" cap="none" strike="noStrike">
              <a:solidFill>
                <a:srgbClr val="000000"/>
              </a:solidFill>
              <a:latin typeface="Lexend Light"/>
              <a:ea typeface="Lexend Light"/>
              <a:cs typeface="Lexend Light"/>
              <a:sym typeface="Lexend Light"/>
            </a:endParaRPr>
          </a:p>
        </p:txBody>
      </p:sp>
      <p:grpSp>
        <p:nvGrpSpPr>
          <p:cNvPr id="759" name="Google Shape;759;p28"/>
          <p:cNvGrpSpPr/>
          <p:nvPr/>
        </p:nvGrpSpPr>
        <p:grpSpPr>
          <a:xfrm>
            <a:off x="993978" y="2304041"/>
            <a:ext cx="70199" cy="1786927"/>
            <a:chOff x="1142800" y="1488325"/>
            <a:chExt cx="73800" cy="1878800"/>
          </a:xfrm>
        </p:grpSpPr>
        <p:sp>
          <p:nvSpPr>
            <p:cNvPr id="760" name="Google Shape;760;p28"/>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28"/>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28"/>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28"/>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28"/>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8"/>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28"/>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8"/>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28"/>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9" name="Google Shape;769;p28"/>
          <p:cNvSpPr txBox="1"/>
          <p:nvPr/>
        </p:nvSpPr>
        <p:spPr>
          <a:xfrm>
            <a:off x="1970225" y="1338325"/>
            <a:ext cx="2223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CREATIVIDAD</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DIGITAL Y CONSULTORÍA</a:t>
            </a:r>
            <a:endParaRPr b="0" i="0" sz="1100" u="none" cap="none" strike="noStrike">
              <a:solidFill>
                <a:schemeClr val="lt1"/>
              </a:solidFill>
              <a:latin typeface="Lexend ExtraBold"/>
              <a:ea typeface="Lexend ExtraBold"/>
              <a:cs typeface="Lexend ExtraBold"/>
              <a:sym typeface="Lexend ExtraBold"/>
            </a:endParaRPr>
          </a:p>
        </p:txBody>
      </p:sp>
      <p:sp>
        <p:nvSpPr>
          <p:cNvPr id="770" name="Google Shape;770;p28">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771" name="Google Shape;771;p28"/>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pic>
        <p:nvPicPr>
          <p:cNvPr id="772" name="Google Shape;772;p28"/>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773" name="Google Shape;773;p28"/>
          <p:cNvGrpSpPr/>
          <p:nvPr/>
        </p:nvGrpSpPr>
        <p:grpSpPr>
          <a:xfrm>
            <a:off x="-49675" y="4665325"/>
            <a:ext cx="3454200" cy="533400"/>
            <a:chOff x="-49675" y="4665325"/>
            <a:chExt cx="3454200" cy="533400"/>
          </a:xfrm>
        </p:grpSpPr>
        <p:pic>
          <p:nvPicPr>
            <p:cNvPr id="774" name="Google Shape;774;p28"/>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775" name="Google Shape;775;p28"/>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p29"/>
          <p:cNvPicPr preferRelativeResize="0"/>
          <p:nvPr/>
        </p:nvPicPr>
        <p:blipFill rotWithShape="1">
          <a:blip r:embed="rId3">
            <a:alphaModFix/>
          </a:blip>
          <a:srcRect b="-4384" l="1921" r="0" t="0"/>
          <a:stretch/>
        </p:blipFill>
        <p:spPr>
          <a:xfrm>
            <a:off x="-304800" y="240551"/>
            <a:ext cx="2647300" cy="2435200"/>
          </a:xfrm>
          <a:prstGeom prst="rect">
            <a:avLst/>
          </a:prstGeom>
          <a:noFill/>
          <a:ln>
            <a:noFill/>
          </a:ln>
        </p:spPr>
      </p:pic>
      <p:sp>
        <p:nvSpPr>
          <p:cNvPr id="781" name="Google Shape;781;p29"/>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29"/>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3" name="Google Shape;783;p29"/>
          <p:cNvPicPr preferRelativeResize="0"/>
          <p:nvPr/>
        </p:nvPicPr>
        <p:blipFill rotWithShape="1">
          <a:blip r:embed="rId4">
            <a:alphaModFix/>
          </a:blip>
          <a:srcRect b="0" l="0" r="15368" t="0"/>
          <a:stretch/>
        </p:blipFill>
        <p:spPr>
          <a:xfrm>
            <a:off x="8125450" y="1476725"/>
            <a:ext cx="1018600" cy="1392450"/>
          </a:xfrm>
          <a:prstGeom prst="rect">
            <a:avLst/>
          </a:prstGeom>
          <a:noFill/>
          <a:ln>
            <a:noFill/>
          </a:ln>
        </p:spPr>
      </p:pic>
      <p:grpSp>
        <p:nvGrpSpPr>
          <p:cNvPr id="784" name="Google Shape;784;p29"/>
          <p:cNvGrpSpPr/>
          <p:nvPr/>
        </p:nvGrpSpPr>
        <p:grpSpPr>
          <a:xfrm>
            <a:off x="4856100" y="4689284"/>
            <a:ext cx="615638" cy="499641"/>
            <a:chOff x="4856100" y="4689284"/>
            <a:chExt cx="615638" cy="499641"/>
          </a:xfrm>
        </p:grpSpPr>
        <p:cxnSp>
          <p:nvCxnSpPr>
            <p:cNvPr id="785" name="Google Shape;785;p29"/>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786" name="Google Shape;786;p29"/>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787" name="Google Shape;787;p29"/>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8" name="Google Shape;788;p29"/>
          <p:cNvGrpSpPr/>
          <p:nvPr/>
        </p:nvGrpSpPr>
        <p:grpSpPr>
          <a:xfrm>
            <a:off x="3976175" y="-203382"/>
            <a:ext cx="859320" cy="873930"/>
            <a:chOff x="3976175" y="-203382"/>
            <a:chExt cx="859320" cy="873930"/>
          </a:xfrm>
        </p:grpSpPr>
        <p:cxnSp>
          <p:nvCxnSpPr>
            <p:cNvPr id="789" name="Google Shape;789;p29"/>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790" name="Google Shape;790;p29"/>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791" name="Google Shape;791;p29"/>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792" name="Google Shape;792;p29"/>
          <p:cNvCxnSpPr/>
          <p:nvPr/>
        </p:nvCxnSpPr>
        <p:spPr>
          <a:xfrm flipH="1" rot="10800000">
            <a:off x="-343150" y="17041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793" name="Google Shape;793;p29"/>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794" name="Google Shape;794;p29"/>
          <p:cNvSpPr/>
          <p:nvPr/>
        </p:nvSpPr>
        <p:spPr>
          <a:xfrm rot="-2700000">
            <a:off x="3901802" y="716678"/>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29"/>
          <p:cNvSpPr/>
          <p:nvPr/>
        </p:nvSpPr>
        <p:spPr>
          <a:xfrm rot="-2700000">
            <a:off x="2737077" y="18970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29"/>
          <p:cNvSpPr/>
          <p:nvPr/>
        </p:nvSpPr>
        <p:spPr>
          <a:xfrm rot="-2700000">
            <a:off x="1578252" y="308545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29"/>
          <p:cNvSpPr/>
          <p:nvPr/>
        </p:nvSpPr>
        <p:spPr>
          <a:xfrm rot="-2700000">
            <a:off x="5502802" y="14949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29"/>
          <p:cNvSpPr/>
          <p:nvPr/>
        </p:nvSpPr>
        <p:spPr>
          <a:xfrm rot="-2700000">
            <a:off x="4330552" y="2663690"/>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29"/>
          <p:cNvSpPr txBox="1"/>
          <p:nvPr/>
        </p:nvSpPr>
        <p:spPr>
          <a:xfrm rot="-2700000">
            <a:off x="1731673" y="1212543"/>
            <a:ext cx="1784455" cy="10004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latin typeface="Lexend Light"/>
                <a:ea typeface="Lexend Light"/>
                <a:cs typeface="Lexend Light"/>
                <a:sym typeface="Lexend Light"/>
              </a:rPr>
              <a:t>Desarrollo en VR para salas de cine, en donde se jugó a través de las pantallas para generar awareness sobre algunos juegos reales y aplicación multijuego de Crayola Toys</a:t>
            </a:r>
            <a:endParaRPr b="0" i="0" sz="100" u="none" cap="none" strike="noStrike">
              <a:solidFill>
                <a:schemeClr val="dk1"/>
              </a:solidFill>
              <a:latin typeface="Lexend Light"/>
              <a:ea typeface="Lexend Light"/>
              <a:cs typeface="Lexend Light"/>
              <a:sym typeface="Lexend Light"/>
            </a:endParaRPr>
          </a:p>
        </p:txBody>
      </p:sp>
      <p:sp>
        <p:nvSpPr>
          <p:cNvPr id="800" name="Google Shape;800;p29"/>
          <p:cNvSpPr txBox="1"/>
          <p:nvPr/>
        </p:nvSpPr>
        <p:spPr>
          <a:xfrm rot="-2700000">
            <a:off x="5208184" y="93930"/>
            <a:ext cx="1408981" cy="1077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Juego dentro de la app Crayola Juego Pack (CJP), el cual simula el juego real, con modelos 3D, con los cuales se pueden interactuar para después compartir en Realidad Aumentada.</a:t>
            </a:r>
            <a:endParaRPr b="0" i="0" sz="100" u="none" cap="none" strike="noStrike">
              <a:solidFill>
                <a:schemeClr val="dk1"/>
              </a:solidFill>
              <a:latin typeface="Lexend Light"/>
              <a:ea typeface="Lexend Light"/>
              <a:cs typeface="Lexend Light"/>
              <a:sym typeface="Lexend Light"/>
            </a:endParaRPr>
          </a:p>
        </p:txBody>
      </p:sp>
      <p:sp>
        <p:nvSpPr>
          <p:cNvPr id="801" name="Google Shape;801;p29"/>
          <p:cNvSpPr txBox="1"/>
          <p:nvPr/>
        </p:nvSpPr>
        <p:spPr>
          <a:xfrm rot="-2700000">
            <a:off x="3271215" y="4219190"/>
            <a:ext cx="1473469" cy="72337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Comunidad creada para ser la red referente de la panadería casera en México y promocionar la levadura casera TradiPan..</a:t>
            </a:r>
            <a:endParaRPr b="0" i="0" sz="700" u="none" cap="none" strike="noStrike">
              <a:solidFill>
                <a:schemeClr val="dk1"/>
              </a:solidFill>
              <a:latin typeface="Lexend Light"/>
              <a:ea typeface="Lexend Light"/>
              <a:cs typeface="Lexend Light"/>
              <a:sym typeface="Lexend Light"/>
            </a:endParaRPr>
          </a:p>
        </p:txBody>
      </p:sp>
      <p:sp>
        <p:nvSpPr>
          <p:cNvPr id="802" name="Google Shape;802;p29"/>
          <p:cNvSpPr txBox="1"/>
          <p:nvPr/>
        </p:nvSpPr>
        <p:spPr>
          <a:xfrm rot="-2700000">
            <a:off x="6866240" y="1075058"/>
            <a:ext cx="1443771" cy="72337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latin typeface="Lexend Light"/>
                <a:ea typeface="Lexend Light"/>
                <a:cs typeface="Lexend Light"/>
                <a:sym typeface="Lexend Light"/>
              </a:rPr>
              <a:t>Serie de 3 juegos OOH desarrollados para la plataforma interactiva Kinect para el evento de Sigue Creando de Crayola.</a:t>
            </a:r>
            <a:endParaRPr b="0" i="0" sz="400" u="none" cap="none" strike="noStrike">
              <a:solidFill>
                <a:schemeClr val="dk1"/>
              </a:solidFill>
              <a:latin typeface="Lexend Light"/>
              <a:ea typeface="Lexend Light"/>
              <a:cs typeface="Lexend Light"/>
              <a:sym typeface="Lexend Light"/>
            </a:endParaRPr>
          </a:p>
        </p:txBody>
      </p:sp>
      <p:sp>
        <p:nvSpPr>
          <p:cNvPr id="803" name="Google Shape;803;p29"/>
          <p:cNvSpPr txBox="1"/>
          <p:nvPr/>
        </p:nvSpPr>
        <p:spPr>
          <a:xfrm rot="-2700000">
            <a:off x="600920" y="2428667"/>
            <a:ext cx="1536260" cy="11081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latin typeface="Lexend Light"/>
                <a:ea typeface="Lexend Light"/>
                <a:cs typeface="Lexend Light"/>
                <a:sym typeface="Lexend Light"/>
              </a:rPr>
              <a:t>Creatividad y desarrollo de app ideada para impulsar el consumo de palomitas Act II al organizar eventos para ocasiones diferentes a la de ver una película. </a:t>
            </a:r>
            <a:endParaRPr b="0" i="0" sz="400" u="none" cap="none" strike="noStrike">
              <a:solidFill>
                <a:schemeClr val="dk1"/>
              </a:solidFill>
              <a:latin typeface="Lexend Light"/>
              <a:ea typeface="Lexend Light"/>
              <a:cs typeface="Lexend Light"/>
              <a:sym typeface="Lexend Light"/>
            </a:endParaRPr>
          </a:p>
        </p:txBody>
      </p:sp>
      <p:pic>
        <p:nvPicPr>
          <p:cNvPr id="804" name="Google Shape;804;p29">
            <a:hlinkClick r:id="rId6"/>
          </p:cNvPr>
          <p:cNvPicPr preferRelativeResize="0"/>
          <p:nvPr/>
        </p:nvPicPr>
        <p:blipFill rotWithShape="1">
          <a:blip r:embed="rId7">
            <a:alphaModFix/>
          </a:blip>
          <a:srcRect b="0" l="0" r="0" t="0"/>
          <a:stretch/>
        </p:blipFill>
        <p:spPr>
          <a:xfrm>
            <a:off x="1267200" y="2774400"/>
            <a:ext cx="2124000" cy="2124000"/>
          </a:xfrm>
          <a:prstGeom prst="rect">
            <a:avLst/>
          </a:prstGeom>
          <a:noFill/>
          <a:ln>
            <a:noFill/>
          </a:ln>
        </p:spPr>
      </p:pic>
      <p:pic>
        <p:nvPicPr>
          <p:cNvPr id="805" name="Google Shape;805;p29">
            <a:hlinkClick r:id="rId8"/>
          </p:cNvPr>
          <p:cNvPicPr preferRelativeResize="0"/>
          <p:nvPr/>
        </p:nvPicPr>
        <p:blipFill rotWithShape="1">
          <a:blip r:embed="rId9">
            <a:alphaModFix/>
          </a:blip>
          <a:srcRect b="0" l="0" r="0" t="0"/>
          <a:stretch/>
        </p:blipFill>
        <p:spPr>
          <a:xfrm>
            <a:off x="4019500" y="2352650"/>
            <a:ext cx="2124000" cy="2124000"/>
          </a:xfrm>
          <a:prstGeom prst="rect">
            <a:avLst/>
          </a:prstGeom>
          <a:noFill/>
          <a:ln>
            <a:noFill/>
          </a:ln>
        </p:spPr>
      </p:pic>
      <p:pic>
        <p:nvPicPr>
          <p:cNvPr id="806" name="Google Shape;806;p29">
            <a:hlinkClick r:id="rId10"/>
          </p:cNvPr>
          <p:cNvPicPr preferRelativeResize="0"/>
          <p:nvPr/>
        </p:nvPicPr>
        <p:blipFill rotWithShape="1">
          <a:blip r:embed="rId11">
            <a:alphaModFix/>
          </a:blip>
          <a:srcRect b="0" l="0" r="0" t="0"/>
          <a:stretch/>
        </p:blipFill>
        <p:spPr>
          <a:xfrm>
            <a:off x="2426025" y="1585950"/>
            <a:ext cx="2124000" cy="2124000"/>
          </a:xfrm>
          <a:prstGeom prst="rect">
            <a:avLst/>
          </a:prstGeom>
          <a:noFill/>
          <a:ln>
            <a:noFill/>
          </a:ln>
        </p:spPr>
      </p:pic>
      <p:pic>
        <p:nvPicPr>
          <p:cNvPr id="807" name="Google Shape;807;p29">
            <a:hlinkClick r:id="rId12"/>
          </p:cNvPr>
          <p:cNvPicPr preferRelativeResize="0"/>
          <p:nvPr/>
        </p:nvPicPr>
        <p:blipFill rotWithShape="1">
          <a:blip r:embed="rId13">
            <a:alphaModFix/>
          </a:blip>
          <a:srcRect b="0" l="0" r="0" t="0"/>
          <a:stretch/>
        </p:blipFill>
        <p:spPr>
          <a:xfrm>
            <a:off x="3590750" y="405625"/>
            <a:ext cx="2124000" cy="2124000"/>
          </a:xfrm>
          <a:prstGeom prst="rect">
            <a:avLst/>
          </a:prstGeom>
          <a:noFill/>
          <a:ln>
            <a:noFill/>
          </a:ln>
        </p:spPr>
      </p:pic>
      <p:sp>
        <p:nvSpPr>
          <p:cNvPr id="808" name="Google Shape;808;p29"/>
          <p:cNvSpPr txBox="1"/>
          <p:nvPr/>
        </p:nvSpPr>
        <p:spPr>
          <a:xfrm rot="-2700000">
            <a:off x="1121764" y="780616"/>
            <a:ext cx="2005072" cy="5231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CREATIVIDAD DIGITAL Y CONSULTORÍA</a:t>
            </a:r>
            <a:endParaRPr b="0" i="0" sz="1100" u="none" cap="none" strike="noStrike">
              <a:solidFill>
                <a:schemeClr val="lt1"/>
              </a:solidFill>
              <a:latin typeface="Lexend ExtraBold"/>
              <a:ea typeface="Lexend ExtraBold"/>
              <a:cs typeface="Lexend ExtraBold"/>
              <a:sym typeface="Lexend ExtraBold"/>
            </a:endParaRPr>
          </a:p>
        </p:txBody>
      </p:sp>
      <p:pic>
        <p:nvPicPr>
          <p:cNvPr id="809" name="Google Shape;809;p29">
            <a:hlinkClick r:id="rId14"/>
          </p:cNvPr>
          <p:cNvPicPr preferRelativeResize="0"/>
          <p:nvPr/>
        </p:nvPicPr>
        <p:blipFill rotWithShape="1">
          <a:blip r:embed="rId15">
            <a:alphaModFix/>
          </a:blip>
          <a:srcRect b="0" l="0" r="0" t="0"/>
          <a:stretch/>
        </p:blipFill>
        <p:spPr>
          <a:xfrm>
            <a:off x="5191750" y="1183850"/>
            <a:ext cx="2124000" cy="2124000"/>
          </a:xfrm>
          <a:prstGeom prst="rect">
            <a:avLst/>
          </a:prstGeom>
          <a:noFill/>
          <a:ln>
            <a:noFill/>
          </a:ln>
        </p:spPr>
      </p:pic>
      <p:pic>
        <p:nvPicPr>
          <p:cNvPr id="810" name="Google Shape;810;p29">
            <a:hlinkClick r:id="rId16"/>
          </p:cNvPr>
          <p:cNvPicPr preferRelativeResize="0"/>
          <p:nvPr/>
        </p:nvPicPr>
        <p:blipFill rotWithShape="1">
          <a:blip r:embed="rId17">
            <a:alphaModFix amt="80000"/>
          </a:blip>
          <a:srcRect b="0" l="0" r="0" t="0"/>
          <a:stretch/>
        </p:blipFill>
        <p:spPr>
          <a:xfrm rot="-2700000">
            <a:off x="2148679" y="4491361"/>
            <a:ext cx="286799" cy="275346"/>
          </a:xfrm>
          <a:prstGeom prst="rect">
            <a:avLst/>
          </a:prstGeom>
          <a:noFill/>
          <a:ln>
            <a:noFill/>
          </a:ln>
        </p:spPr>
      </p:pic>
      <p:sp>
        <p:nvSpPr>
          <p:cNvPr id="811" name="Google Shape;811;p29"/>
          <p:cNvSpPr txBox="1"/>
          <p:nvPr/>
        </p:nvSpPr>
        <p:spPr>
          <a:xfrm rot="-2700000">
            <a:off x="6396228" y="392942"/>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812" name="Google Shape;812;p29"/>
          <p:cNvPicPr preferRelativeResize="0"/>
          <p:nvPr/>
        </p:nvPicPr>
        <p:blipFill rotWithShape="1">
          <a:blip r:embed="rId18">
            <a:alphaModFix/>
          </a:blip>
          <a:srcRect b="0" l="0" r="0" t="0"/>
          <a:stretch/>
        </p:blipFill>
        <p:spPr>
          <a:xfrm rot="-2700045">
            <a:off x="309153" y="2730045"/>
            <a:ext cx="883069" cy="469609"/>
          </a:xfrm>
          <a:prstGeom prst="rect">
            <a:avLst/>
          </a:prstGeom>
          <a:noFill/>
          <a:ln>
            <a:noFill/>
          </a:ln>
        </p:spPr>
      </p:pic>
      <p:pic>
        <p:nvPicPr>
          <p:cNvPr id="813" name="Google Shape;813;p29"/>
          <p:cNvPicPr preferRelativeResize="0"/>
          <p:nvPr/>
        </p:nvPicPr>
        <p:blipFill rotWithShape="1">
          <a:blip r:embed="rId19">
            <a:alphaModFix/>
          </a:blip>
          <a:srcRect b="0" l="0" r="0" t="0"/>
          <a:stretch/>
        </p:blipFill>
        <p:spPr>
          <a:xfrm rot="-2700000">
            <a:off x="1664796" y="1681028"/>
            <a:ext cx="613494" cy="326251"/>
          </a:xfrm>
          <a:prstGeom prst="rect">
            <a:avLst/>
          </a:prstGeom>
          <a:noFill/>
          <a:ln>
            <a:noFill/>
          </a:ln>
        </p:spPr>
      </p:pic>
      <p:pic>
        <p:nvPicPr>
          <p:cNvPr id="814" name="Google Shape;814;p29"/>
          <p:cNvPicPr preferRelativeResize="0"/>
          <p:nvPr/>
        </p:nvPicPr>
        <p:blipFill rotWithShape="1">
          <a:blip r:embed="rId20">
            <a:alphaModFix/>
          </a:blip>
          <a:srcRect b="0" l="0" r="0" t="0"/>
          <a:stretch/>
        </p:blipFill>
        <p:spPr>
          <a:xfrm rot="-2700000">
            <a:off x="6531687" y="1151832"/>
            <a:ext cx="847674" cy="450786"/>
          </a:xfrm>
          <a:prstGeom prst="rect">
            <a:avLst/>
          </a:prstGeom>
          <a:noFill/>
          <a:ln>
            <a:noFill/>
          </a:ln>
        </p:spPr>
      </p:pic>
      <p:pic>
        <p:nvPicPr>
          <p:cNvPr id="815" name="Google Shape;815;p29"/>
          <p:cNvPicPr preferRelativeResize="0"/>
          <p:nvPr/>
        </p:nvPicPr>
        <p:blipFill rotWithShape="1">
          <a:blip r:embed="rId21">
            <a:alphaModFix/>
          </a:blip>
          <a:srcRect b="0" l="0" r="0" t="0"/>
          <a:stretch/>
        </p:blipFill>
        <p:spPr>
          <a:xfrm rot="-2700000">
            <a:off x="3708113" y="3736586"/>
            <a:ext cx="465473" cy="345579"/>
          </a:xfrm>
          <a:prstGeom prst="rect">
            <a:avLst/>
          </a:prstGeom>
          <a:noFill/>
          <a:ln>
            <a:noFill/>
          </a:ln>
        </p:spPr>
      </p:pic>
      <p:sp>
        <p:nvSpPr>
          <p:cNvPr id="816" name="Google Shape;816;p29">
            <a:hlinkClick action="ppaction://hlinksldjump" r:id="rId22"/>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23">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817" name="Google Shape;817;p29"/>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pic>
        <p:nvPicPr>
          <p:cNvPr id="818" name="Google Shape;818;p29"/>
          <p:cNvPicPr preferRelativeResize="0"/>
          <p:nvPr/>
        </p:nvPicPr>
        <p:blipFill rotWithShape="1">
          <a:blip r:embed="rId24">
            <a:alphaModFix/>
          </a:blip>
          <a:srcRect b="0" l="0" r="0" t="0"/>
          <a:stretch/>
        </p:blipFill>
        <p:spPr>
          <a:xfrm rot="-2699914">
            <a:off x="4976893" y="131827"/>
            <a:ext cx="811189" cy="602247"/>
          </a:xfrm>
          <a:prstGeom prst="rect">
            <a:avLst/>
          </a:prstGeom>
          <a:noFill/>
          <a:ln>
            <a:noFill/>
          </a:ln>
        </p:spPr>
      </p:pic>
      <p:grpSp>
        <p:nvGrpSpPr>
          <p:cNvPr id="819" name="Google Shape;819;p29"/>
          <p:cNvGrpSpPr/>
          <p:nvPr/>
        </p:nvGrpSpPr>
        <p:grpSpPr>
          <a:xfrm>
            <a:off x="6519227" y="-137855"/>
            <a:ext cx="1733099" cy="1314725"/>
            <a:chOff x="6842041" y="-80466"/>
            <a:chExt cx="1733099" cy="1314725"/>
          </a:xfrm>
        </p:grpSpPr>
        <p:sp>
          <p:nvSpPr>
            <p:cNvPr id="820" name="Google Shape;820;p29"/>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1" name="Google Shape;821;p29"/>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822" name="Google Shape;822;p29"/>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29"/>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824" name="Google Shape;824;p29"/>
            <p:cNvPicPr preferRelativeResize="0"/>
            <p:nvPr/>
          </p:nvPicPr>
          <p:blipFill rotWithShape="1">
            <a:blip r:embed="rId25">
              <a:alphaModFix amt="84000"/>
            </a:blip>
            <a:srcRect b="708" l="0" r="0" t="708"/>
            <a:stretch/>
          </p:blipFill>
          <p:spPr>
            <a:xfrm rot="2699956">
              <a:off x="7545069" y="309336"/>
              <a:ext cx="251917" cy="241858"/>
            </a:xfrm>
            <a:prstGeom prst="rect">
              <a:avLst/>
            </a:prstGeom>
            <a:noFill/>
            <a:ln>
              <a:noFill/>
            </a:ln>
          </p:spPr>
        </p:pic>
        <p:pic>
          <p:nvPicPr>
            <p:cNvPr id="825" name="Google Shape;825;p29"/>
            <p:cNvPicPr preferRelativeResize="0"/>
            <p:nvPr/>
          </p:nvPicPr>
          <p:blipFill rotWithShape="1">
            <a:blip r:embed="rId17">
              <a:alphaModFix amt="80000"/>
            </a:blip>
            <a:srcRect b="0" l="0" r="0" t="0"/>
            <a:stretch/>
          </p:blipFill>
          <p:spPr>
            <a:xfrm rot="-2699961">
              <a:off x="7711339" y="131505"/>
              <a:ext cx="251917" cy="241859"/>
            </a:xfrm>
            <a:prstGeom prst="rect">
              <a:avLst/>
            </a:prstGeom>
            <a:noFill/>
            <a:ln>
              <a:noFill/>
            </a:ln>
          </p:spPr>
        </p:pic>
      </p:grpSp>
      <p:pic>
        <p:nvPicPr>
          <p:cNvPr id="826" name="Google Shape;826;p29">
            <a:hlinkClick r:id="rId26"/>
          </p:cNvPr>
          <p:cNvPicPr preferRelativeResize="0"/>
          <p:nvPr/>
        </p:nvPicPr>
        <p:blipFill rotWithShape="1">
          <a:blip r:embed="rId17">
            <a:alphaModFix amt="80000"/>
          </a:blip>
          <a:srcRect b="0" l="0" r="0" t="0"/>
          <a:stretch/>
        </p:blipFill>
        <p:spPr>
          <a:xfrm rot="-2700000">
            <a:off x="4509354" y="2150186"/>
            <a:ext cx="286799" cy="275346"/>
          </a:xfrm>
          <a:prstGeom prst="rect">
            <a:avLst/>
          </a:prstGeom>
          <a:noFill/>
          <a:ln>
            <a:noFill/>
          </a:ln>
        </p:spPr>
      </p:pic>
      <p:grpSp>
        <p:nvGrpSpPr>
          <p:cNvPr id="827" name="Google Shape;827;p29"/>
          <p:cNvGrpSpPr/>
          <p:nvPr/>
        </p:nvGrpSpPr>
        <p:grpSpPr>
          <a:xfrm>
            <a:off x="-49675" y="4665325"/>
            <a:ext cx="3454200" cy="533400"/>
            <a:chOff x="-49675" y="4665325"/>
            <a:chExt cx="3454200" cy="533400"/>
          </a:xfrm>
        </p:grpSpPr>
        <p:pic>
          <p:nvPicPr>
            <p:cNvPr id="828" name="Google Shape;828;p29"/>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829" name="Google Shape;829;p29"/>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pic>
        <p:nvPicPr>
          <p:cNvPr id="830" name="Google Shape;830;p29">
            <a:hlinkClick r:id="rId27"/>
          </p:cNvPr>
          <p:cNvPicPr preferRelativeResize="0"/>
          <p:nvPr/>
        </p:nvPicPr>
        <p:blipFill rotWithShape="1">
          <a:blip r:embed="rId25">
            <a:alphaModFix amt="84000"/>
          </a:blip>
          <a:srcRect b="708" l="0" r="0" t="708"/>
          <a:stretch/>
        </p:blipFill>
        <p:spPr>
          <a:xfrm rot="2700000">
            <a:off x="3344626" y="3368937"/>
            <a:ext cx="286799" cy="275347"/>
          </a:xfrm>
          <a:prstGeom prst="rect">
            <a:avLst/>
          </a:prstGeom>
          <a:noFill/>
          <a:ln>
            <a:noFill/>
          </a:ln>
        </p:spPr>
      </p:pic>
      <p:pic>
        <p:nvPicPr>
          <p:cNvPr id="831" name="Google Shape;831;p29">
            <a:hlinkClick r:id="rId28"/>
          </p:cNvPr>
          <p:cNvPicPr preferRelativeResize="0"/>
          <p:nvPr/>
        </p:nvPicPr>
        <p:blipFill rotWithShape="1">
          <a:blip r:embed="rId25">
            <a:alphaModFix amt="84000"/>
          </a:blip>
          <a:srcRect b="708" l="0" r="0" t="708"/>
          <a:stretch/>
        </p:blipFill>
        <p:spPr>
          <a:xfrm rot="2700000">
            <a:off x="4938101" y="4140237"/>
            <a:ext cx="286799" cy="275347"/>
          </a:xfrm>
          <a:prstGeom prst="rect">
            <a:avLst/>
          </a:prstGeom>
          <a:noFill/>
          <a:ln>
            <a:noFill/>
          </a:ln>
        </p:spPr>
      </p:pic>
      <p:pic>
        <p:nvPicPr>
          <p:cNvPr id="832" name="Google Shape;832;p29">
            <a:hlinkClick r:id="rId29"/>
          </p:cNvPr>
          <p:cNvPicPr preferRelativeResize="0"/>
          <p:nvPr/>
        </p:nvPicPr>
        <p:blipFill rotWithShape="1">
          <a:blip r:embed="rId25">
            <a:alphaModFix amt="84000"/>
          </a:blip>
          <a:srcRect b="708" l="0" r="0" t="708"/>
          <a:stretch/>
        </p:blipFill>
        <p:spPr>
          <a:xfrm rot="2700000">
            <a:off x="6110351" y="2971437"/>
            <a:ext cx="286799" cy="2753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3"/>
          <p:cNvPicPr preferRelativeResize="0"/>
          <p:nvPr/>
        </p:nvPicPr>
        <p:blipFill rotWithShape="1">
          <a:blip r:embed="rId3">
            <a:alphaModFix/>
          </a:blip>
          <a:srcRect b="0" l="0" r="0" t="0"/>
          <a:stretch/>
        </p:blipFill>
        <p:spPr>
          <a:xfrm>
            <a:off x="33465" y="-64563"/>
            <a:ext cx="9031627" cy="5080274"/>
          </a:xfrm>
          <a:prstGeom prst="rect">
            <a:avLst/>
          </a:prstGeom>
          <a:noFill/>
          <a:ln>
            <a:noFill/>
          </a:ln>
        </p:spPr>
      </p:pic>
      <p:sp>
        <p:nvSpPr>
          <p:cNvPr id="75" name="Google Shape;75;p3">
            <a:hlinkClick r:id="rId4"/>
          </p:cNvPr>
          <p:cNvSpPr/>
          <p:nvPr/>
        </p:nvSpPr>
        <p:spPr>
          <a:xfrm>
            <a:off x="5003800" y="1889550"/>
            <a:ext cx="682200" cy="682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
            <a:hlinkClick r:id="rId5"/>
          </p:cNvPr>
          <p:cNvSpPr/>
          <p:nvPr/>
        </p:nvSpPr>
        <p:spPr>
          <a:xfrm rot="5400000">
            <a:off x="5194965" y="2062149"/>
            <a:ext cx="389700" cy="336900"/>
          </a:xfrm>
          <a:prstGeom prst="triangle">
            <a:avLst>
              <a:gd fmla="val 50000" name="adj"/>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 name="Google Shape;77;p3"/>
          <p:cNvPicPr preferRelativeResize="0"/>
          <p:nvPr/>
        </p:nvPicPr>
        <p:blipFill rotWithShape="1">
          <a:blip r:embed="rId6">
            <a:alphaModFix/>
          </a:blip>
          <a:srcRect b="0" l="0" r="0" t="0"/>
          <a:stretch/>
        </p:blipFill>
        <p:spPr>
          <a:xfrm>
            <a:off x="0" y="556795"/>
            <a:ext cx="3042925" cy="802850"/>
          </a:xfrm>
          <a:prstGeom prst="rect">
            <a:avLst/>
          </a:prstGeom>
          <a:noFill/>
          <a:ln>
            <a:noFill/>
          </a:ln>
        </p:spPr>
      </p:pic>
      <p:grpSp>
        <p:nvGrpSpPr>
          <p:cNvPr id="78" name="Google Shape;78;p3"/>
          <p:cNvGrpSpPr/>
          <p:nvPr/>
        </p:nvGrpSpPr>
        <p:grpSpPr>
          <a:xfrm>
            <a:off x="-49675" y="4665325"/>
            <a:ext cx="3454200" cy="533400"/>
            <a:chOff x="-49675" y="4665325"/>
            <a:chExt cx="3454200" cy="533400"/>
          </a:xfrm>
        </p:grpSpPr>
        <p:pic>
          <p:nvPicPr>
            <p:cNvPr id="79" name="Google Shape;79;p3"/>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80" name="Google Shape;80;p3"/>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30"/>
          <p:cNvPicPr preferRelativeResize="0"/>
          <p:nvPr/>
        </p:nvPicPr>
        <p:blipFill rotWithShape="1">
          <a:blip r:embed="rId3">
            <a:alphaModFix/>
          </a:blip>
          <a:srcRect b="0" l="18875" r="24373" t="38015"/>
          <a:stretch/>
        </p:blipFill>
        <p:spPr>
          <a:xfrm>
            <a:off x="4707225" y="50"/>
            <a:ext cx="3807051" cy="1595150"/>
          </a:xfrm>
          <a:prstGeom prst="rect">
            <a:avLst/>
          </a:prstGeom>
          <a:noFill/>
          <a:ln>
            <a:noFill/>
          </a:ln>
        </p:spPr>
      </p:pic>
      <p:sp>
        <p:nvSpPr>
          <p:cNvPr id="838" name="Google Shape;838;p30"/>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9" name="Google Shape;839;p30"/>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840" name="Google Shape;840;p30"/>
          <p:cNvSpPr txBox="1"/>
          <p:nvPr/>
        </p:nvSpPr>
        <p:spPr>
          <a:xfrm>
            <a:off x="4773050" y="1791225"/>
            <a:ext cx="35412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El Diseño está integrado en prácticamente todo lo que hacemos en Figment. Tenemos un equipo de diseñadores premiados que pueden generar arte para el target que necesites. Hemos generado key art para lanzamientos nacionales, y también generamos múltiples piezas al día para redes sociales.  Nuestro departamento de arte tiene mucha experiencia en UI/UX, y construye todos los interfaces digitales en nuestros sitios, aplicaciones y experiencias interactivas.   </a:t>
            </a:r>
            <a:endParaRPr b="0" i="0" sz="1000" u="none" cap="none" strike="noStrike">
              <a:solidFill>
                <a:srgbClr val="000000"/>
              </a:solidFill>
              <a:latin typeface="Lexend Light"/>
              <a:ea typeface="Lexend Light"/>
              <a:cs typeface="Lexend Light"/>
              <a:sym typeface="Lexend Light"/>
            </a:endParaRPr>
          </a:p>
        </p:txBody>
      </p:sp>
      <p:pic>
        <p:nvPicPr>
          <p:cNvPr id="841" name="Google Shape;841;p30"/>
          <p:cNvPicPr preferRelativeResize="0"/>
          <p:nvPr/>
        </p:nvPicPr>
        <p:blipFill rotWithShape="1">
          <a:blip r:embed="rId5">
            <a:alphaModFix/>
          </a:blip>
          <a:srcRect b="8688" l="6318" r="13502" t="6283"/>
          <a:stretch/>
        </p:blipFill>
        <p:spPr>
          <a:xfrm>
            <a:off x="301900" y="421092"/>
            <a:ext cx="4327400" cy="4722409"/>
          </a:xfrm>
          <a:prstGeom prst="rect">
            <a:avLst/>
          </a:prstGeom>
          <a:noFill/>
          <a:ln>
            <a:noFill/>
          </a:ln>
        </p:spPr>
      </p:pic>
      <p:sp>
        <p:nvSpPr>
          <p:cNvPr id="842" name="Google Shape;842;p30">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843" name="Google Shape;843;p30"/>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pic>
        <p:nvPicPr>
          <p:cNvPr id="844" name="Google Shape;844;p30"/>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845" name="Google Shape;845;p30"/>
          <p:cNvGrpSpPr/>
          <p:nvPr/>
        </p:nvGrpSpPr>
        <p:grpSpPr>
          <a:xfrm>
            <a:off x="-49675" y="4665325"/>
            <a:ext cx="3454200" cy="533400"/>
            <a:chOff x="-49675" y="4665325"/>
            <a:chExt cx="3454200" cy="533400"/>
          </a:xfrm>
        </p:grpSpPr>
        <p:pic>
          <p:nvPicPr>
            <p:cNvPr id="846" name="Google Shape;846;p30"/>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847" name="Google Shape;847;p30"/>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31"/>
          <p:cNvSpPr txBox="1"/>
          <p:nvPr/>
        </p:nvSpPr>
        <p:spPr>
          <a:xfrm>
            <a:off x="1216600" y="2185725"/>
            <a:ext cx="2977200" cy="230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Diseño UI/UX</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Identidad de Marca</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Logos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Diseño de contenido para redes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Arte tipográfico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Ilustración</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Concept Art</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Creación de Key Art</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Moodboards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Diseño para medios impresos</a:t>
            </a:r>
            <a:endParaRPr b="0" i="0" sz="950" u="none" cap="none" strike="noStrike">
              <a:solidFill>
                <a:srgbClr val="000000"/>
              </a:solidFill>
              <a:latin typeface="Lexend Light"/>
              <a:ea typeface="Lexend Light"/>
              <a:cs typeface="Lexend Light"/>
              <a:sym typeface="Lexend Light"/>
            </a:endParaRPr>
          </a:p>
        </p:txBody>
      </p:sp>
      <p:pic>
        <p:nvPicPr>
          <p:cNvPr id="853" name="Google Shape;853;p31"/>
          <p:cNvPicPr preferRelativeResize="0"/>
          <p:nvPr/>
        </p:nvPicPr>
        <p:blipFill rotWithShape="1">
          <a:blip r:embed="rId3">
            <a:alphaModFix/>
          </a:blip>
          <a:srcRect b="0" l="0" r="0" t="0"/>
          <a:stretch/>
        </p:blipFill>
        <p:spPr>
          <a:xfrm>
            <a:off x="969348" y="735875"/>
            <a:ext cx="1865127" cy="1295100"/>
          </a:xfrm>
          <a:prstGeom prst="rect">
            <a:avLst/>
          </a:prstGeom>
          <a:noFill/>
          <a:ln>
            <a:noFill/>
          </a:ln>
        </p:spPr>
      </p:pic>
      <p:grpSp>
        <p:nvGrpSpPr>
          <p:cNvPr id="854" name="Google Shape;854;p31"/>
          <p:cNvGrpSpPr/>
          <p:nvPr/>
        </p:nvGrpSpPr>
        <p:grpSpPr>
          <a:xfrm>
            <a:off x="4095225" y="0"/>
            <a:ext cx="5142600" cy="5143500"/>
            <a:chOff x="4095225" y="0"/>
            <a:chExt cx="5142600" cy="5143500"/>
          </a:xfrm>
        </p:grpSpPr>
        <p:sp>
          <p:nvSpPr>
            <p:cNvPr id="855" name="Google Shape;855;p31"/>
            <p:cNvSpPr/>
            <p:nvPr/>
          </p:nvSpPr>
          <p:spPr>
            <a:xfrm rot="2700000">
              <a:off x="4848341" y="753691"/>
              <a:ext cx="3636367" cy="3636367"/>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31"/>
            <p:cNvSpPr/>
            <p:nvPr/>
          </p:nvSpPr>
          <p:spPr>
            <a:xfrm>
              <a:off x="6658350" y="0"/>
              <a:ext cx="2485800" cy="5143500"/>
            </a:xfrm>
            <a:prstGeom prst="rect">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7" name="Google Shape;857;p31"/>
          <p:cNvSpPr/>
          <p:nvPr/>
        </p:nvSpPr>
        <p:spPr>
          <a:xfrm>
            <a:off x="0" y="80912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8" name="Google Shape;858;p31"/>
          <p:cNvGrpSpPr/>
          <p:nvPr/>
        </p:nvGrpSpPr>
        <p:grpSpPr>
          <a:xfrm>
            <a:off x="3498267" y="-73078"/>
            <a:ext cx="5645783" cy="5227662"/>
            <a:chOff x="3498267" y="-73078"/>
            <a:chExt cx="5645783" cy="5227662"/>
          </a:xfrm>
        </p:grpSpPr>
        <p:sp>
          <p:nvSpPr>
            <p:cNvPr id="859" name="Google Shape;859;p31"/>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0" name="Google Shape;860;p31"/>
            <p:cNvGrpSpPr/>
            <p:nvPr/>
          </p:nvGrpSpPr>
          <p:grpSpPr>
            <a:xfrm>
              <a:off x="4783882" y="4250379"/>
              <a:ext cx="890768" cy="904205"/>
              <a:chOff x="4783882" y="4250379"/>
              <a:chExt cx="890768" cy="904205"/>
            </a:xfrm>
          </p:grpSpPr>
          <p:cxnSp>
            <p:nvCxnSpPr>
              <p:cNvPr id="861" name="Google Shape;861;p31"/>
              <p:cNvCxnSpPr/>
              <p:nvPr/>
            </p:nvCxnSpPr>
            <p:spPr>
              <a:xfrm rot="10800000">
                <a:off x="4939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862" name="Google Shape;862;p31"/>
              <p:cNvSpPr/>
              <p:nvPr/>
            </p:nvSpPr>
            <p:spPr>
              <a:xfrm>
                <a:off x="4783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3" name="Google Shape;863;p31"/>
            <p:cNvGrpSpPr/>
            <p:nvPr/>
          </p:nvGrpSpPr>
          <p:grpSpPr>
            <a:xfrm>
              <a:off x="3498267" y="-73078"/>
              <a:ext cx="873930" cy="568861"/>
              <a:chOff x="3498267" y="-73078"/>
              <a:chExt cx="873930" cy="568861"/>
            </a:xfrm>
          </p:grpSpPr>
          <p:cxnSp>
            <p:nvCxnSpPr>
              <p:cNvPr id="864" name="Google Shape;864;p31"/>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865" name="Google Shape;865;p31"/>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866" name="Google Shape;866;p31"/>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67" name="Google Shape;867;p31"/>
          <p:cNvGrpSpPr/>
          <p:nvPr/>
        </p:nvGrpSpPr>
        <p:grpSpPr>
          <a:xfrm>
            <a:off x="1146378" y="2304041"/>
            <a:ext cx="70199" cy="1786927"/>
            <a:chOff x="1142800" y="1488325"/>
            <a:chExt cx="73800" cy="1878800"/>
          </a:xfrm>
        </p:grpSpPr>
        <p:sp>
          <p:nvSpPr>
            <p:cNvPr id="868" name="Google Shape;868;p31"/>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31"/>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31"/>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31"/>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1"/>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31"/>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31"/>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1"/>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1"/>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7" name="Google Shape;877;p31"/>
          <p:cNvSpPr txBox="1"/>
          <p:nvPr/>
        </p:nvSpPr>
        <p:spPr>
          <a:xfrm>
            <a:off x="2128975" y="1507825"/>
            <a:ext cx="1698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DISEÑO</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GRÁFICO</a:t>
            </a:r>
            <a:endParaRPr b="0" i="0" sz="1100" u="none" cap="none" strike="noStrike">
              <a:solidFill>
                <a:srgbClr val="000000"/>
              </a:solidFill>
              <a:latin typeface="Lexend ExtraBold"/>
              <a:ea typeface="Lexend ExtraBold"/>
              <a:cs typeface="Lexend ExtraBold"/>
              <a:sym typeface="Lexend ExtraBold"/>
            </a:endParaRPr>
          </a:p>
        </p:txBody>
      </p:sp>
      <p:pic>
        <p:nvPicPr>
          <p:cNvPr id="878" name="Google Shape;878;p31"/>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879" name="Google Shape;879;p31"/>
          <p:cNvSpPr txBox="1"/>
          <p:nvPr/>
        </p:nvSpPr>
        <p:spPr>
          <a:xfrm>
            <a:off x="6081575" y="2107175"/>
            <a:ext cx="2510100" cy="21396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Hemos ganado múltiples premios por nuestro trabajo de diseño y de UI/UX. Entre ellos el Premio Nacional de Diseño (múltiples veces), el Latin American Design Award que es una distinción nivel Latinoamérica, y los premios Clap que es un certamen originario de España. </a:t>
            </a:r>
            <a:r>
              <a:rPr b="1" i="0" lang="es-419" sz="1000" u="none" cap="none" strike="noStrike">
                <a:solidFill>
                  <a:schemeClr val="dk1"/>
                </a:solidFill>
                <a:latin typeface="Lexend"/>
                <a:ea typeface="Lexend"/>
                <a:cs typeface="Lexend"/>
                <a:sym typeface="Lexend"/>
              </a:rPr>
              <a:t>Decenas de millones</a:t>
            </a:r>
            <a:r>
              <a:rPr b="0" i="0" lang="es-419" sz="1000" u="none" cap="none" strike="noStrike">
                <a:solidFill>
                  <a:schemeClr val="dk1"/>
                </a:solidFill>
                <a:latin typeface="Lexend Light"/>
                <a:ea typeface="Lexend Light"/>
                <a:cs typeface="Lexend Light"/>
                <a:sym typeface="Lexend Light"/>
              </a:rPr>
              <a:t> de personas han visto nuestro trabajo de diseño.</a:t>
            </a:r>
            <a:endParaRPr b="0" i="0" sz="950" u="none" cap="none" strike="noStrike">
              <a:solidFill>
                <a:schemeClr val="dk1"/>
              </a:solidFill>
              <a:latin typeface="Lexend Light"/>
              <a:ea typeface="Lexend Light"/>
              <a:cs typeface="Lexend Light"/>
              <a:sym typeface="Lexend Light"/>
            </a:endParaRPr>
          </a:p>
        </p:txBody>
      </p:sp>
      <p:sp>
        <p:nvSpPr>
          <p:cNvPr id="880" name="Google Shape;880;p31"/>
          <p:cNvSpPr/>
          <p:nvPr/>
        </p:nvSpPr>
        <p:spPr>
          <a:xfrm>
            <a:off x="1144603" y="4246451"/>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31"/>
          <p:cNvSpPr txBox="1"/>
          <p:nvPr/>
        </p:nvSpPr>
        <p:spPr>
          <a:xfrm>
            <a:off x="6081575" y="11366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chemeClr val="lt1"/>
                </a:solidFill>
                <a:latin typeface="Lexend ExtraBold"/>
                <a:ea typeface="Lexend ExtraBold"/>
                <a:cs typeface="Lexend ExtraBold"/>
                <a:sym typeface="Lexend ExtraBold"/>
              </a:rPr>
              <a:t>&amp;</a:t>
            </a:r>
            <a:endParaRPr b="0" i="0" sz="2800" u="none" cap="none" strike="noStrike">
              <a:solidFill>
                <a:schemeClr val="lt1"/>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chemeClr val="lt1"/>
                </a:solidFill>
                <a:latin typeface="Lexend ExtraBold"/>
                <a:ea typeface="Lexend ExtraBold"/>
                <a:cs typeface="Lexend ExtraBold"/>
                <a:sym typeface="Lexend ExtraBold"/>
              </a:rPr>
              <a:t>!</a:t>
            </a:r>
            <a:endParaRPr b="0" i="0" sz="2800" u="none" cap="none" strike="noStrike">
              <a:solidFill>
                <a:schemeClr val="lt1"/>
              </a:solidFill>
              <a:latin typeface="Lexend ExtraBold"/>
              <a:ea typeface="Lexend ExtraBold"/>
              <a:cs typeface="Lexend ExtraBold"/>
              <a:sym typeface="Lexend ExtraBold"/>
            </a:endParaRPr>
          </a:p>
        </p:txBody>
      </p:sp>
      <p:pic>
        <p:nvPicPr>
          <p:cNvPr id="882" name="Google Shape;882;p31"/>
          <p:cNvPicPr preferRelativeResize="0"/>
          <p:nvPr/>
        </p:nvPicPr>
        <p:blipFill rotWithShape="1">
          <a:blip r:embed="rId5">
            <a:alphaModFix/>
          </a:blip>
          <a:srcRect b="0" l="0" r="0" t="0"/>
          <a:stretch/>
        </p:blipFill>
        <p:spPr>
          <a:xfrm>
            <a:off x="4002510" y="383162"/>
            <a:ext cx="2079066" cy="2248925"/>
          </a:xfrm>
          <a:prstGeom prst="rect">
            <a:avLst/>
          </a:prstGeom>
          <a:noFill/>
          <a:ln>
            <a:noFill/>
          </a:ln>
        </p:spPr>
      </p:pic>
      <p:sp>
        <p:nvSpPr>
          <p:cNvPr id="883" name="Google Shape;883;p31">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884" name="Google Shape;884;p31"/>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pic>
        <p:nvPicPr>
          <p:cNvPr id="885" name="Google Shape;885;p31"/>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886" name="Google Shape;886;p31"/>
          <p:cNvGrpSpPr/>
          <p:nvPr/>
        </p:nvGrpSpPr>
        <p:grpSpPr>
          <a:xfrm>
            <a:off x="-49675" y="4665325"/>
            <a:ext cx="3454200" cy="533400"/>
            <a:chOff x="-49675" y="4665325"/>
            <a:chExt cx="3454200" cy="533400"/>
          </a:xfrm>
        </p:grpSpPr>
        <p:pic>
          <p:nvPicPr>
            <p:cNvPr id="887" name="Google Shape;887;p31"/>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888" name="Google Shape;888;p31"/>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32"/>
          <p:cNvPicPr preferRelativeResize="0"/>
          <p:nvPr/>
        </p:nvPicPr>
        <p:blipFill rotWithShape="1">
          <a:blip r:embed="rId3">
            <a:alphaModFix/>
          </a:blip>
          <a:srcRect b="-4384" l="1921" r="0" t="0"/>
          <a:stretch/>
        </p:blipFill>
        <p:spPr>
          <a:xfrm>
            <a:off x="-76200" y="469151"/>
            <a:ext cx="2647300" cy="2435200"/>
          </a:xfrm>
          <a:prstGeom prst="rect">
            <a:avLst/>
          </a:prstGeom>
          <a:noFill/>
          <a:ln>
            <a:noFill/>
          </a:ln>
        </p:spPr>
      </p:pic>
      <p:grpSp>
        <p:nvGrpSpPr>
          <p:cNvPr id="894" name="Google Shape;894;p32"/>
          <p:cNvGrpSpPr/>
          <p:nvPr/>
        </p:nvGrpSpPr>
        <p:grpSpPr>
          <a:xfrm>
            <a:off x="-114550" y="-203382"/>
            <a:ext cx="9258600" cy="5392307"/>
            <a:chOff x="-114550" y="-203382"/>
            <a:chExt cx="9258600" cy="5392307"/>
          </a:xfrm>
        </p:grpSpPr>
        <p:sp>
          <p:nvSpPr>
            <p:cNvPr id="895" name="Google Shape;895;p32"/>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32"/>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7" name="Google Shape;897;p32"/>
            <p:cNvPicPr preferRelativeResize="0"/>
            <p:nvPr/>
          </p:nvPicPr>
          <p:blipFill rotWithShape="1">
            <a:blip r:embed="rId4">
              <a:alphaModFix/>
            </a:blip>
            <a:srcRect b="0" l="0" r="15368" t="0"/>
            <a:stretch/>
          </p:blipFill>
          <p:spPr>
            <a:xfrm>
              <a:off x="8125450" y="1476725"/>
              <a:ext cx="1018600" cy="1392450"/>
            </a:xfrm>
            <a:prstGeom prst="rect">
              <a:avLst/>
            </a:prstGeom>
            <a:noFill/>
            <a:ln>
              <a:noFill/>
            </a:ln>
          </p:spPr>
        </p:pic>
        <p:grpSp>
          <p:nvGrpSpPr>
            <p:cNvPr id="898" name="Google Shape;898;p32"/>
            <p:cNvGrpSpPr/>
            <p:nvPr/>
          </p:nvGrpSpPr>
          <p:grpSpPr>
            <a:xfrm>
              <a:off x="4856100" y="4689284"/>
              <a:ext cx="615638" cy="499641"/>
              <a:chOff x="4856100" y="4689284"/>
              <a:chExt cx="615638" cy="499641"/>
            </a:xfrm>
          </p:grpSpPr>
          <p:cxnSp>
            <p:nvCxnSpPr>
              <p:cNvPr id="899" name="Google Shape;899;p32"/>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900" name="Google Shape;900;p32"/>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901" name="Google Shape;901;p32"/>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2" name="Google Shape;902;p32"/>
            <p:cNvGrpSpPr/>
            <p:nvPr/>
          </p:nvGrpSpPr>
          <p:grpSpPr>
            <a:xfrm>
              <a:off x="3976175" y="-203382"/>
              <a:ext cx="859320" cy="873930"/>
              <a:chOff x="3976175" y="-203382"/>
              <a:chExt cx="859320" cy="873930"/>
            </a:xfrm>
          </p:grpSpPr>
          <p:cxnSp>
            <p:nvCxnSpPr>
              <p:cNvPr id="903" name="Google Shape;903;p32"/>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904" name="Google Shape;904;p32"/>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905" name="Google Shape;905;p32"/>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906" name="Google Shape;906;p32"/>
            <p:cNvCxnSpPr/>
            <p:nvPr/>
          </p:nvCxnSpPr>
          <p:spPr>
            <a:xfrm flipH="1" rot="10800000">
              <a:off x="-114550" y="1932730"/>
              <a:ext cx="615600" cy="615600"/>
            </a:xfrm>
            <a:prstGeom prst="straightConnector1">
              <a:avLst/>
            </a:prstGeom>
            <a:noFill/>
            <a:ln cap="flat" cmpd="sng" w="38100">
              <a:solidFill>
                <a:srgbClr val="F6C30F"/>
              </a:solidFill>
              <a:prstDash val="solid"/>
              <a:round/>
              <a:headEnd len="sm" w="sm" type="none"/>
              <a:tailEnd len="sm" w="sm" type="none"/>
            </a:ln>
          </p:spPr>
        </p:cxnSp>
      </p:grpSp>
      <p:pic>
        <p:nvPicPr>
          <p:cNvPr id="907" name="Google Shape;907;p3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908" name="Google Shape;908;p32"/>
          <p:cNvSpPr/>
          <p:nvPr/>
        </p:nvSpPr>
        <p:spPr>
          <a:xfrm rot="-2700000">
            <a:off x="3901802" y="716678"/>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32"/>
          <p:cNvSpPr/>
          <p:nvPr/>
        </p:nvSpPr>
        <p:spPr>
          <a:xfrm rot="-2700000">
            <a:off x="2737077" y="18970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32"/>
          <p:cNvSpPr/>
          <p:nvPr/>
        </p:nvSpPr>
        <p:spPr>
          <a:xfrm rot="-2700000">
            <a:off x="1578252" y="308545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32"/>
          <p:cNvSpPr/>
          <p:nvPr/>
        </p:nvSpPr>
        <p:spPr>
          <a:xfrm rot="-2700000">
            <a:off x="5502802" y="14949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32"/>
          <p:cNvSpPr/>
          <p:nvPr/>
        </p:nvSpPr>
        <p:spPr>
          <a:xfrm rot="-2700000">
            <a:off x="4330552" y="2663690"/>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32"/>
          <p:cNvSpPr/>
          <p:nvPr/>
        </p:nvSpPr>
        <p:spPr>
          <a:xfrm rot="-2700000">
            <a:off x="6679877" y="26637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32"/>
          <p:cNvSpPr txBox="1"/>
          <p:nvPr/>
        </p:nvSpPr>
        <p:spPr>
          <a:xfrm rot="-2700000">
            <a:off x="1813057" y="1411115"/>
            <a:ext cx="1751786"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B2B2B"/>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rgbClr val="2B2B2B"/>
                </a:solidFill>
                <a:highlight>
                  <a:srgbClr val="FFFFFF"/>
                </a:highlight>
                <a:latin typeface="Lexend Light"/>
                <a:ea typeface="Lexend Light"/>
                <a:cs typeface="Lexend Light"/>
                <a:sym typeface="Lexend Light"/>
              </a:rPr>
              <a:t>App creada con el propósito de construir la primera red social de fotos para el panadero profesional. </a:t>
            </a:r>
            <a:endParaRPr b="0" i="0" sz="100" u="none" cap="none" strike="noStrike">
              <a:solidFill>
                <a:srgbClr val="2B2B2B"/>
              </a:solidFill>
              <a:latin typeface="Lexend Light"/>
              <a:ea typeface="Lexend Light"/>
              <a:cs typeface="Lexend Light"/>
              <a:sym typeface="Lexend Light"/>
            </a:endParaRPr>
          </a:p>
        </p:txBody>
      </p:sp>
      <p:sp>
        <p:nvSpPr>
          <p:cNvPr id="915" name="Google Shape;915;p32"/>
          <p:cNvSpPr txBox="1"/>
          <p:nvPr/>
        </p:nvSpPr>
        <p:spPr>
          <a:xfrm rot="-2700000">
            <a:off x="5235334" y="336623"/>
            <a:ext cx="1408981" cy="5078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rgbClr val="2B2B2B"/>
                </a:solidFill>
                <a:highlight>
                  <a:schemeClr val="lt1"/>
                </a:highlight>
                <a:latin typeface="Lexend Light"/>
                <a:ea typeface="Lexend Light"/>
                <a:cs typeface="Lexend Light"/>
                <a:sym typeface="Lexend Light"/>
              </a:rPr>
              <a:t>Master graphic creado para el lanzamiento de las pinturas témpera de Crayola.</a:t>
            </a:r>
            <a:endParaRPr b="0" i="0" sz="700" u="none" cap="none" strike="noStrike">
              <a:solidFill>
                <a:schemeClr val="dk1"/>
              </a:solidFill>
              <a:highlight>
                <a:srgbClr val="FFFFFF"/>
              </a:highlight>
              <a:latin typeface="Lexend Light"/>
              <a:ea typeface="Lexend Light"/>
              <a:cs typeface="Lexend Light"/>
              <a:sym typeface="Lexend Light"/>
            </a:endParaRPr>
          </a:p>
        </p:txBody>
      </p:sp>
      <p:sp>
        <p:nvSpPr>
          <p:cNvPr id="916" name="Google Shape;916;p32"/>
          <p:cNvSpPr txBox="1"/>
          <p:nvPr/>
        </p:nvSpPr>
        <p:spPr>
          <a:xfrm rot="-2700000">
            <a:off x="5652087" y="4240464"/>
            <a:ext cx="1427224" cy="615607"/>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rgbClr val="2B2B2B"/>
                </a:solidFill>
                <a:highlight>
                  <a:srgbClr val="FFFFFF"/>
                </a:highlight>
                <a:latin typeface="Lexend Light"/>
                <a:ea typeface="Lexend Light"/>
                <a:cs typeface="Lexend Light"/>
                <a:sym typeface="Lexend Light"/>
              </a:rPr>
              <a:t>Diseño de personajes, mundo e interfaz gráfico para el juego VR galardonado de Ghost Attack.</a:t>
            </a:r>
            <a:endParaRPr b="0" i="0" sz="700" u="none" cap="none" strike="noStrike">
              <a:solidFill>
                <a:srgbClr val="2B2B2B"/>
              </a:solidFill>
              <a:latin typeface="Lexend Light"/>
              <a:ea typeface="Lexend Light"/>
              <a:cs typeface="Lexend Light"/>
              <a:sym typeface="Lexend Light"/>
            </a:endParaRPr>
          </a:p>
        </p:txBody>
      </p:sp>
      <p:sp>
        <p:nvSpPr>
          <p:cNvPr id="917" name="Google Shape;917;p32"/>
          <p:cNvSpPr txBox="1"/>
          <p:nvPr/>
        </p:nvSpPr>
        <p:spPr>
          <a:xfrm rot="-2700000">
            <a:off x="3282735" y="3884058"/>
            <a:ext cx="1222729" cy="754342"/>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t/>
            </a:r>
            <a:endParaRPr b="1" i="0" sz="900" u="none" cap="none" strike="noStrike">
              <a:solidFill>
                <a:srgbClr val="2B2B2B"/>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rgbClr val="2B2B2B"/>
                </a:solidFill>
                <a:highlight>
                  <a:srgbClr val="FFFFFF"/>
                </a:highlight>
                <a:latin typeface="Lexend Light"/>
                <a:ea typeface="Lexend Light"/>
                <a:cs typeface="Lexend Light"/>
                <a:sym typeface="Lexend Light"/>
              </a:rPr>
              <a:t>Diseño del álbum virtual interactivo con la licencia de la AAA para Pelón Pelo Rico.</a:t>
            </a:r>
            <a:endParaRPr b="0" i="0" sz="700" u="none" cap="none" strike="noStrike">
              <a:solidFill>
                <a:srgbClr val="2B2B2B"/>
              </a:solidFill>
              <a:latin typeface="Lexend Light"/>
              <a:ea typeface="Lexend Light"/>
              <a:cs typeface="Lexend Light"/>
              <a:sym typeface="Lexend Light"/>
            </a:endParaRPr>
          </a:p>
        </p:txBody>
      </p:sp>
      <p:sp>
        <p:nvSpPr>
          <p:cNvPr id="918" name="Google Shape;918;p32"/>
          <p:cNvSpPr txBox="1"/>
          <p:nvPr/>
        </p:nvSpPr>
        <p:spPr>
          <a:xfrm rot="-2700000">
            <a:off x="6850515" y="1012609"/>
            <a:ext cx="1545170" cy="72337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Creatividad, diseño y desarrollo de sistema interactivo para la creación de ringtones a partir de pistas de diferentes rubros musicales.</a:t>
            </a:r>
            <a:endParaRPr b="0" i="0" sz="400" u="none" cap="none" strike="noStrike">
              <a:solidFill>
                <a:schemeClr val="dk1"/>
              </a:solidFill>
              <a:latin typeface="Lexend Light"/>
              <a:ea typeface="Lexend Light"/>
              <a:cs typeface="Lexend Light"/>
              <a:sym typeface="Lexend Light"/>
            </a:endParaRPr>
          </a:p>
        </p:txBody>
      </p:sp>
      <p:sp>
        <p:nvSpPr>
          <p:cNvPr id="919" name="Google Shape;919;p32"/>
          <p:cNvSpPr txBox="1"/>
          <p:nvPr/>
        </p:nvSpPr>
        <p:spPr>
          <a:xfrm rot="-2700000">
            <a:off x="690123" y="2739911"/>
            <a:ext cx="1510804"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B2B2B"/>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rgbClr val="2B2B2B"/>
                </a:solidFill>
                <a:highlight>
                  <a:srgbClr val="FFFFFF"/>
                </a:highlight>
                <a:latin typeface="Lexend Light"/>
                <a:ea typeface="Lexend Light"/>
                <a:cs typeface="Lexend Light"/>
                <a:sym typeface="Lexend Light"/>
              </a:rPr>
              <a:t>Diseño del álbum virtual interactivo con la licencia de DC Comics para Crazy Dips.</a:t>
            </a:r>
            <a:endParaRPr b="0" i="0" sz="400" u="none" cap="none" strike="noStrike">
              <a:solidFill>
                <a:srgbClr val="2B2B2B"/>
              </a:solidFill>
              <a:latin typeface="Lexend Light"/>
              <a:ea typeface="Lexend Light"/>
              <a:cs typeface="Lexend Light"/>
              <a:sym typeface="Lexend Light"/>
            </a:endParaRPr>
          </a:p>
        </p:txBody>
      </p:sp>
      <p:pic>
        <p:nvPicPr>
          <p:cNvPr id="920" name="Google Shape;920;p32">
            <a:hlinkClick r:id="rId6"/>
          </p:cNvPr>
          <p:cNvPicPr preferRelativeResize="0"/>
          <p:nvPr/>
        </p:nvPicPr>
        <p:blipFill rotWithShape="1">
          <a:blip r:embed="rId7">
            <a:alphaModFix/>
          </a:blip>
          <a:srcRect b="0" l="0" r="0" t="0"/>
          <a:stretch/>
        </p:blipFill>
        <p:spPr>
          <a:xfrm>
            <a:off x="2426025" y="1585950"/>
            <a:ext cx="2124000" cy="2124000"/>
          </a:xfrm>
          <a:prstGeom prst="rect">
            <a:avLst/>
          </a:prstGeom>
          <a:noFill/>
          <a:ln>
            <a:noFill/>
          </a:ln>
        </p:spPr>
      </p:pic>
      <p:pic>
        <p:nvPicPr>
          <p:cNvPr id="921" name="Google Shape;921;p32">
            <a:hlinkClick r:id="rId8"/>
          </p:cNvPr>
          <p:cNvPicPr preferRelativeResize="0"/>
          <p:nvPr/>
        </p:nvPicPr>
        <p:blipFill rotWithShape="1">
          <a:blip r:embed="rId9">
            <a:alphaModFix/>
          </a:blip>
          <a:srcRect b="0" l="0" r="0" t="0"/>
          <a:stretch/>
        </p:blipFill>
        <p:spPr>
          <a:xfrm>
            <a:off x="6368825" y="2352650"/>
            <a:ext cx="2124000" cy="2124000"/>
          </a:xfrm>
          <a:prstGeom prst="rect">
            <a:avLst/>
          </a:prstGeom>
          <a:noFill/>
          <a:ln>
            <a:noFill/>
          </a:ln>
        </p:spPr>
      </p:pic>
      <p:sp>
        <p:nvSpPr>
          <p:cNvPr id="922" name="Google Shape;922;p32"/>
          <p:cNvSpPr txBox="1"/>
          <p:nvPr/>
        </p:nvSpPr>
        <p:spPr>
          <a:xfrm rot="-2700000">
            <a:off x="1344938" y="1120889"/>
            <a:ext cx="1698329" cy="35383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DISEÑO GRÁFICO</a:t>
            </a:r>
            <a:endParaRPr b="0" i="0" sz="1100" u="none" cap="none" strike="noStrike">
              <a:solidFill>
                <a:srgbClr val="000000"/>
              </a:solidFill>
              <a:latin typeface="Lexend ExtraBold"/>
              <a:ea typeface="Lexend ExtraBold"/>
              <a:cs typeface="Lexend ExtraBold"/>
              <a:sym typeface="Lexend ExtraBold"/>
            </a:endParaRPr>
          </a:p>
        </p:txBody>
      </p:sp>
      <p:pic>
        <p:nvPicPr>
          <p:cNvPr id="923" name="Google Shape;923;p32">
            <a:hlinkClick r:id="rId10"/>
          </p:cNvPr>
          <p:cNvPicPr preferRelativeResize="0"/>
          <p:nvPr/>
        </p:nvPicPr>
        <p:blipFill rotWithShape="1">
          <a:blip r:embed="rId11">
            <a:alphaModFix/>
          </a:blip>
          <a:srcRect b="0" l="0" r="0" t="0"/>
          <a:stretch/>
        </p:blipFill>
        <p:spPr>
          <a:xfrm>
            <a:off x="6368825" y="2352650"/>
            <a:ext cx="2124000" cy="2124000"/>
          </a:xfrm>
          <a:prstGeom prst="rect">
            <a:avLst/>
          </a:prstGeom>
          <a:noFill/>
          <a:ln>
            <a:noFill/>
          </a:ln>
        </p:spPr>
      </p:pic>
      <p:pic>
        <p:nvPicPr>
          <p:cNvPr id="924" name="Google Shape;924;p32">
            <a:hlinkClick r:id="rId12"/>
          </p:cNvPr>
          <p:cNvPicPr preferRelativeResize="0"/>
          <p:nvPr/>
        </p:nvPicPr>
        <p:blipFill rotWithShape="1">
          <a:blip r:embed="rId13">
            <a:alphaModFix/>
          </a:blip>
          <a:srcRect b="0" l="0" r="0" t="0"/>
          <a:stretch/>
        </p:blipFill>
        <p:spPr>
          <a:xfrm>
            <a:off x="3582225" y="405625"/>
            <a:ext cx="2124000" cy="2124000"/>
          </a:xfrm>
          <a:prstGeom prst="rect">
            <a:avLst/>
          </a:prstGeom>
          <a:noFill/>
          <a:ln>
            <a:noFill/>
          </a:ln>
        </p:spPr>
      </p:pic>
      <p:pic>
        <p:nvPicPr>
          <p:cNvPr id="925" name="Google Shape;925;p32"/>
          <p:cNvPicPr preferRelativeResize="0"/>
          <p:nvPr/>
        </p:nvPicPr>
        <p:blipFill rotWithShape="1">
          <a:blip r:embed="rId14">
            <a:alphaModFix/>
          </a:blip>
          <a:srcRect b="0" l="0" r="0" t="0"/>
          <a:stretch/>
        </p:blipFill>
        <p:spPr>
          <a:xfrm>
            <a:off x="5191750" y="1183850"/>
            <a:ext cx="2124000" cy="2124000"/>
          </a:xfrm>
          <a:prstGeom prst="rect">
            <a:avLst/>
          </a:prstGeom>
          <a:noFill/>
          <a:ln>
            <a:noFill/>
          </a:ln>
        </p:spPr>
      </p:pic>
      <p:pic>
        <p:nvPicPr>
          <p:cNvPr id="926" name="Google Shape;926;p32"/>
          <p:cNvPicPr preferRelativeResize="0"/>
          <p:nvPr/>
        </p:nvPicPr>
        <p:blipFill rotWithShape="1">
          <a:blip r:embed="rId15">
            <a:alphaModFix/>
          </a:blip>
          <a:srcRect b="0" l="0" r="0" t="0"/>
          <a:stretch/>
        </p:blipFill>
        <p:spPr>
          <a:xfrm>
            <a:off x="1252600" y="2752800"/>
            <a:ext cx="2145600" cy="2145600"/>
          </a:xfrm>
          <a:prstGeom prst="rect">
            <a:avLst/>
          </a:prstGeom>
          <a:noFill/>
          <a:ln>
            <a:noFill/>
          </a:ln>
        </p:spPr>
      </p:pic>
      <p:pic>
        <p:nvPicPr>
          <p:cNvPr id="927" name="Google Shape;927;p32">
            <a:hlinkClick r:id="rId16"/>
          </p:cNvPr>
          <p:cNvPicPr preferRelativeResize="0"/>
          <p:nvPr/>
        </p:nvPicPr>
        <p:blipFill rotWithShape="1">
          <a:blip r:embed="rId17">
            <a:alphaModFix amt="84000"/>
          </a:blip>
          <a:srcRect b="708" l="0" r="0" t="708"/>
          <a:stretch/>
        </p:blipFill>
        <p:spPr>
          <a:xfrm rot="2700000">
            <a:off x="4498988" y="2159875"/>
            <a:ext cx="286799" cy="275347"/>
          </a:xfrm>
          <a:prstGeom prst="rect">
            <a:avLst/>
          </a:prstGeom>
          <a:noFill/>
          <a:ln>
            <a:noFill/>
          </a:ln>
        </p:spPr>
      </p:pic>
      <p:pic>
        <p:nvPicPr>
          <p:cNvPr id="928" name="Google Shape;928;p32">
            <a:hlinkClick r:id="rId18"/>
          </p:cNvPr>
          <p:cNvPicPr preferRelativeResize="0"/>
          <p:nvPr/>
        </p:nvPicPr>
        <p:blipFill rotWithShape="1">
          <a:blip r:embed="rId17">
            <a:alphaModFix amt="84000"/>
          </a:blip>
          <a:srcRect b="708" l="0" r="0" t="708"/>
          <a:stretch/>
        </p:blipFill>
        <p:spPr>
          <a:xfrm rot="2700000">
            <a:off x="7287426" y="4123550"/>
            <a:ext cx="286799" cy="275347"/>
          </a:xfrm>
          <a:prstGeom prst="rect">
            <a:avLst/>
          </a:prstGeom>
          <a:noFill/>
          <a:ln>
            <a:noFill/>
          </a:ln>
        </p:spPr>
      </p:pic>
      <p:pic>
        <p:nvPicPr>
          <p:cNvPr id="929" name="Google Shape;929;p32"/>
          <p:cNvPicPr preferRelativeResize="0"/>
          <p:nvPr/>
        </p:nvPicPr>
        <p:blipFill rotWithShape="1">
          <a:blip r:embed="rId19">
            <a:alphaModFix/>
          </a:blip>
          <a:srcRect b="0" l="0" r="0" t="0"/>
          <a:stretch/>
        </p:blipFill>
        <p:spPr>
          <a:xfrm>
            <a:off x="4019500" y="2352625"/>
            <a:ext cx="2124000" cy="2124027"/>
          </a:xfrm>
          <a:prstGeom prst="rect">
            <a:avLst/>
          </a:prstGeom>
          <a:noFill/>
          <a:ln>
            <a:noFill/>
          </a:ln>
        </p:spPr>
      </p:pic>
      <p:pic>
        <p:nvPicPr>
          <p:cNvPr id="930" name="Google Shape;930;p32"/>
          <p:cNvPicPr preferRelativeResize="0"/>
          <p:nvPr/>
        </p:nvPicPr>
        <p:blipFill rotWithShape="1">
          <a:blip r:embed="rId20">
            <a:alphaModFix/>
          </a:blip>
          <a:srcRect b="0" l="0" r="0" t="0"/>
          <a:stretch/>
        </p:blipFill>
        <p:spPr>
          <a:xfrm rot="-2700000">
            <a:off x="709183" y="3032057"/>
            <a:ext cx="320884" cy="320884"/>
          </a:xfrm>
          <a:prstGeom prst="rect">
            <a:avLst/>
          </a:prstGeom>
          <a:noFill/>
          <a:ln>
            <a:noFill/>
          </a:ln>
        </p:spPr>
      </p:pic>
      <p:pic>
        <p:nvPicPr>
          <p:cNvPr id="931" name="Google Shape;931;p32"/>
          <p:cNvPicPr preferRelativeResize="0"/>
          <p:nvPr/>
        </p:nvPicPr>
        <p:blipFill rotWithShape="1">
          <a:blip r:embed="rId21">
            <a:alphaModFix/>
          </a:blip>
          <a:srcRect b="0" l="0" r="0" t="0"/>
          <a:stretch/>
        </p:blipFill>
        <p:spPr>
          <a:xfrm rot="-2700000">
            <a:off x="4999987" y="375457"/>
            <a:ext cx="847674" cy="450786"/>
          </a:xfrm>
          <a:prstGeom prst="rect">
            <a:avLst/>
          </a:prstGeom>
          <a:noFill/>
          <a:ln>
            <a:noFill/>
          </a:ln>
        </p:spPr>
      </p:pic>
      <p:pic>
        <p:nvPicPr>
          <p:cNvPr id="932" name="Google Shape;932;p32"/>
          <p:cNvPicPr preferRelativeResize="0"/>
          <p:nvPr/>
        </p:nvPicPr>
        <p:blipFill rotWithShape="1">
          <a:blip r:embed="rId22">
            <a:alphaModFix/>
          </a:blip>
          <a:srcRect b="0" l="0" r="0" t="0"/>
          <a:stretch/>
        </p:blipFill>
        <p:spPr>
          <a:xfrm rot="-2700000">
            <a:off x="3464437" y="3544739"/>
            <a:ext cx="859325" cy="456973"/>
          </a:xfrm>
          <a:prstGeom prst="rect">
            <a:avLst/>
          </a:prstGeom>
          <a:noFill/>
          <a:ln>
            <a:noFill/>
          </a:ln>
        </p:spPr>
      </p:pic>
      <p:pic>
        <p:nvPicPr>
          <p:cNvPr id="933" name="Google Shape;933;p32"/>
          <p:cNvPicPr preferRelativeResize="0"/>
          <p:nvPr/>
        </p:nvPicPr>
        <p:blipFill rotWithShape="1">
          <a:blip r:embed="rId23">
            <a:alphaModFix/>
          </a:blip>
          <a:srcRect b="0" l="0" r="0" t="0"/>
          <a:stretch/>
        </p:blipFill>
        <p:spPr>
          <a:xfrm rot="-2700000">
            <a:off x="6550210" y="1116294"/>
            <a:ext cx="833756" cy="443385"/>
          </a:xfrm>
          <a:prstGeom prst="rect">
            <a:avLst/>
          </a:prstGeom>
          <a:noFill/>
          <a:ln>
            <a:noFill/>
          </a:ln>
        </p:spPr>
      </p:pic>
      <p:pic>
        <p:nvPicPr>
          <p:cNvPr id="934" name="Google Shape;934;p32"/>
          <p:cNvPicPr preferRelativeResize="0"/>
          <p:nvPr/>
        </p:nvPicPr>
        <p:blipFill rotWithShape="1">
          <a:blip r:embed="rId24">
            <a:alphaModFix/>
          </a:blip>
          <a:srcRect b="0" l="0" r="0" t="0"/>
          <a:stretch/>
        </p:blipFill>
        <p:spPr>
          <a:xfrm rot="-2700000">
            <a:off x="1806000" y="1692325"/>
            <a:ext cx="513650" cy="513650"/>
          </a:xfrm>
          <a:prstGeom prst="rect">
            <a:avLst/>
          </a:prstGeom>
          <a:noFill/>
          <a:ln>
            <a:noFill/>
          </a:ln>
        </p:spPr>
      </p:pic>
      <p:pic>
        <p:nvPicPr>
          <p:cNvPr id="935" name="Google Shape;935;p32"/>
          <p:cNvPicPr preferRelativeResize="0"/>
          <p:nvPr/>
        </p:nvPicPr>
        <p:blipFill rotWithShape="1">
          <a:blip r:embed="rId25">
            <a:alphaModFix/>
          </a:blip>
          <a:srcRect b="0" l="0" r="0" t="0"/>
          <a:stretch/>
        </p:blipFill>
        <p:spPr>
          <a:xfrm rot="-2700031">
            <a:off x="5841182" y="3435295"/>
            <a:ext cx="1018985" cy="1018985"/>
          </a:xfrm>
          <a:prstGeom prst="rect">
            <a:avLst/>
          </a:prstGeom>
          <a:noFill/>
          <a:ln>
            <a:noFill/>
          </a:ln>
        </p:spPr>
      </p:pic>
      <p:sp>
        <p:nvSpPr>
          <p:cNvPr id="936" name="Google Shape;936;p32">
            <a:hlinkClick action="ppaction://hlinksldjump" r:id="rId2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2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937" name="Google Shape;937;p3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pic>
        <p:nvPicPr>
          <p:cNvPr id="938" name="Google Shape;938;p3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grpSp>
        <p:nvGrpSpPr>
          <p:cNvPr id="939" name="Google Shape;939;p32"/>
          <p:cNvGrpSpPr/>
          <p:nvPr/>
        </p:nvGrpSpPr>
        <p:grpSpPr>
          <a:xfrm>
            <a:off x="6519227" y="-145028"/>
            <a:ext cx="1733099" cy="1314725"/>
            <a:chOff x="6842041" y="-80466"/>
            <a:chExt cx="1733099" cy="1314725"/>
          </a:xfrm>
        </p:grpSpPr>
        <p:sp>
          <p:nvSpPr>
            <p:cNvPr id="940" name="Google Shape;940;p32"/>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1" name="Google Shape;941;p32"/>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942" name="Google Shape;942;p32"/>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32"/>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944" name="Google Shape;944;p32"/>
            <p:cNvPicPr preferRelativeResize="0"/>
            <p:nvPr/>
          </p:nvPicPr>
          <p:blipFill rotWithShape="1">
            <a:blip r:embed="rId17">
              <a:alphaModFix amt="84000"/>
            </a:blip>
            <a:srcRect b="708" l="0" r="0" t="708"/>
            <a:stretch/>
          </p:blipFill>
          <p:spPr>
            <a:xfrm rot="2699956">
              <a:off x="7545069" y="309336"/>
              <a:ext cx="251917" cy="241858"/>
            </a:xfrm>
            <a:prstGeom prst="rect">
              <a:avLst/>
            </a:prstGeom>
            <a:noFill/>
            <a:ln>
              <a:noFill/>
            </a:ln>
          </p:spPr>
        </p:pic>
        <p:pic>
          <p:nvPicPr>
            <p:cNvPr id="945" name="Google Shape;945;p32"/>
            <p:cNvPicPr preferRelativeResize="0"/>
            <p:nvPr/>
          </p:nvPicPr>
          <p:blipFill rotWithShape="1">
            <a:blip r:embed="rId28">
              <a:alphaModFix amt="80000"/>
            </a:blip>
            <a:srcRect b="0" l="0" r="0" t="0"/>
            <a:stretch/>
          </p:blipFill>
          <p:spPr>
            <a:xfrm rot="-2699961">
              <a:off x="7711339" y="131505"/>
              <a:ext cx="251917" cy="241859"/>
            </a:xfrm>
            <a:prstGeom prst="rect">
              <a:avLst/>
            </a:prstGeom>
            <a:noFill/>
            <a:ln>
              <a:noFill/>
            </a:ln>
          </p:spPr>
        </p:pic>
      </p:grpSp>
      <p:grpSp>
        <p:nvGrpSpPr>
          <p:cNvPr id="946" name="Google Shape;946;p32"/>
          <p:cNvGrpSpPr/>
          <p:nvPr/>
        </p:nvGrpSpPr>
        <p:grpSpPr>
          <a:xfrm>
            <a:off x="-49675" y="4665325"/>
            <a:ext cx="3454200" cy="533400"/>
            <a:chOff x="-49675" y="4665325"/>
            <a:chExt cx="3454200" cy="533400"/>
          </a:xfrm>
        </p:grpSpPr>
        <p:pic>
          <p:nvPicPr>
            <p:cNvPr id="947" name="Google Shape;947;p32"/>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948" name="Google Shape;948;p32"/>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pic>
        <p:nvPicPr>
          <p:cNvPr id="949" name="Google Shape;949;p32">
            <a:hlinkClick r:id="rId29"/>
          </p:cNvPr>
          <p:cNvPicPr preferRelativeResize="0"/>
          <p:nvPr/>
        </p:nvPicPr>
        <p:blipFill rotWithShape="1">
          <a:blip r:embed="rId28">
            <a:alphaModFix amt="80000"/>
          </a:blip>
          <a:srcRect b="0" l="0" r="0" t="0"/>
          <a:stretch/>
        </p:blipFill>
        <p:spPr>
          <a:xfrm rot="-2700000">
            <a:off x="3344629" y="3368936"/>
            <a:ext cx="286799" cy="2753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33"/>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33"/>
          <p:cNvSpPr/>
          <p:nvPr/>
        </p:nvSpPr>
        <p:spPr>
          <a:xfrm rot="-8100000">
            <a:off x="-552422" y="374053"/>
            <a:ext cx="1069994" cy="1069994"/>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56" name="Google Shape;956;p33"/>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957" name="Google Shape;957;p33"/>
          <p:cNvSpPr txBox="1"/>
          <p:nvPr/>
        </p:nvSpPr>
        <p:spPr>
          <a:xfrm>
            <a:off x="4656950" y="2062025"/>
            <a:ext cx="38112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¿Necesitas animación o efectos visuales?</a:t>
            </a:r>
            <a:endParaRPr b="0" i="0" sz="10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Somos especialistas con décadas combinadas de experiencia en estas áreas. Dominamos múltiples técnicas de animación, y tenemos un equipo con la capacidad de integrar efectos visuales de calidad mundial a tus videos.  Pondremos en una pantalla cualquier cosa que te imagines, y la pondremos al servicio de tu marca.</a:t>
            </a:r>
            <a:endParaRPr b="0" i="0" sz="1000" u="none" cap="none" strike="noStrike">
              <a:solidFill>
                <a:srgbClr val="000000"/>
              </a:solidFill>
              <a:latin typeface="Lexend Light"/>
              <a:ea typeface="Lexend Light"/>
              <a:cs typeface="Lexend Light"/>
              <a:sym typeface="Lexend Light"/>
            </a:endParaRPr>
          </a:p>
        </p:txBody>
      </p:sp>
      <p:pic>
        <p:nvPicPr>
          <p:cNvPr id="958" name="Google Shape;958;p33"/>
          <p:cNvPicPr preferRelativeResize="0"/>
          <p:nvPr/>
        </p:nvPicPr>
        <p:blipFill rotWithShape="1">
          <a:blip r:embed="rId4">
            <a:alphaModFix/>
          </a:blip>
          <a:srcRect b="0" l="0" r="0" t="9804"/>
          <a:stretch/>
        </p:blipFill>
        <p:spPr>
          <a:xfrm>
            <a:off x="4572000" y="50"/>
            <a:ext cx="3686649" cy="1908601"/>
          </a:xfrm>
          <a:prstGeom prst="rect">
            <a:avLst/>
          </a:prstGeom>
          <a:noFill/>
          <a:ln>
            <a:noFill/>
          </a:ln>
        </p:spPr>
      </p:pic>
      <p:pic>
        <p:nvPicPr>
          <p:cNvPr id="959" name="Google Shape;959;p33"/>
          <p:cNvPicPr preferRelativeResize="0"/>
          <p:nvPr/>
        </p:nvPicPr>
        <p:blipFill rotWithShape="1">
          <a:blip r:embed="rId5">
            <a:alphaModFix/>
          </a:blip>
          <a:srcRect b="0" l="0" r="0" t="0"/>
          <a:stretch/>
        </p:blipFill>
        <p:spPr>
          <a:xfrm>
            <a:off x="707863" y="254425"/>
            <a:ext cx="3686650" cy="4634648"/>
          </a:xfrm>
          <a:prstGeom prst="rect">
            <a:avLst/>
          </a:prstGeom>
          <a:noFill/>
          <a:ln>
            <a:noFill/>
          </a:ln>
        </p:spPr>
      </p:pic>
      <p:sp>
        <p:nvSpPr>
          <p:cNvPr id="960" name="Google Shape;960;p33">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961" name="Google Shape;961;p33"/>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962" name="Google Shape;962;p33"/>
          <p:cNvGrpSpPr/>
          <p:nvPr/>
        </p:nvGrpSpPr>
        <p:grpSpPr>
          <a:xfrm>
            <a:off x="-49675" y="4665325"/>
            <a:ext cx="3454200" cy="533400"/>
            <a:chOff x="-49675" y="4665325"/>
            <a:chExt cx="3454200" cy="533400"/>
          </a:xfrm>
        </p:grpSpPr>
        <p:pic>
          <p:nvPicPr>
            <p:cNvPr id="963" name="Google Shape;963;p33"/>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964" name="Google Shape;964;p33"/>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34"/>
          <p:cNvSpPr txBox="1"/>
          <p:nvPr/>
        </p:nvSpPr>
        <p:spPr>
          <a:xfrm>
            <a:off x="1064175" y="1858350"/>
            <a:ext cx="2075400" cy="2743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CGI</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Modelado 3D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3D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Efectos especiales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por vectores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de tipografía</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Simulación UX/UI</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Compositing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Motion Tracking</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2D</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de composiciones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Animación de ilustraciones</a:t>
            </a:r>
            <a:endParaRPr b="0" i="0" sz="950" u="none" cap="none" strike="noStrike">
              <a:solidFill>
                <a:srgbClr val="000000"/>
              </a:solidFill>
              <a:latin typeface="Lexend Light"/>
              <a:ea typeface="Lexend Light"/>
              <a:cs typeface="Lexend Light"/>
              <a:sym typeface="Lexend Light"/>
            </a:endParaRPr>
          </a:p>
        </p:txBody>
      </p:sp>
      <p:pic>
        <p:nvPicPr>
          <p:cNvPr id="970" name="Google Shape;970;p34"/>
          <p:cNvPicPr preferRelativeResize="0"/>
          <p:nvPr/>
        </p:nvPicPr>
        <p:blipFill rotWithShape="1">
          <a:blip r:embed="rId3">
            <a:alphaModFix/>
          </a:blip>
          <a:srcRect b="0" l="0" r="0" t="0"/>
          <a:stretch/>
        </p:blipFill>
        <p:spPr>
          <a:xfrm>
            <a:off x="816948" y="494825"/>
            <a:ext cx="1865127" cy="1295100"/>
          </a:xfrm>
          <a:prstGeom prst="rect">
            <a:avLst/>
          </a:prstGeom>
          <a:noFill/>
          <a:ln>
            <a:noFill/>
          </a:ln>
        </p:spPr>
      </p:pic>
      <p:grpSp>
        <p:nvGrpSpPr>
          <p:cNvPr id="971" name="Google Shape;971;p34"/>
          <p:cNvGrpSpPr/>
          <p:nvPr/>
        </p:nvGrpSpPr>
        <p:grpSpPr>
          <a:xfrm>
            <a:off x="4095225" y="0"/>
            <a:ext cx="5142600" cy="5143500"/>
            <a:chOff x="4095225" y="0"/>
            <a:chExt cx="5142600" cy="5143500"/>
          </a:xfrm>
        </p:grpSpPr>
        <p:sp>
          <p:nvSpPr>
            <p:cNvPr id="972" name="Google Shape;972;p34"/>
            <p:cNvSpPr/>
            <p:nvPr/>
          </p:nvSpPr>
          <p:spPr>
            <a:xfrm rot="2700000">
              <a:off x="4848341" y="753691"/>
              <a:ext cx="3636367" cy="3636367"/>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299A3"/>
                </a:solidFill>
                <a:latin typeface="Arial"/>
                <a:ea typeface="Arial"/>
                <a:cs typeface="Arial"/>
                <a:sym typeface="Arial"/>
              </a:endParaRPr>
            </a:p>
          </p:txBody>
        </p:sp>
        <p:sp>
          <p:nvSpPr>
            <p:cNvPr id="973" name="Google Shape;973;p34"/>
            <p:cNvSpPr/>
            <p:nvPr/>
          </p:nvSpPr>
          <p:spPr>
            <a:xfrm>
              <a:off x="6658350" y="0"/>
              <a:ext cx="2485800" cy="5143500"/>
            </a:xfrm>
            <a:prstGeom prst="rect">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299A3"/>
                </a:solidFill>
                <a:latin typeface="Arial"/>
                <a:ea typeface="Arial"/>
                <a:cs typeface="Arial"/>
                <a:sym typeface="Arial"/>
              </a:endParaRPr>
            </a:p>
          </p:txBody>
        </p:sp>
      </p:grpSp>
      <p:sp>
        <p:nvSpPr>
          <p:cNvPr id="974" name="Google Shape;974;p34"/>
          <p:cNvSpPr/>
          <p:nvPr/>
        </p:nvSpPr>
        <p:spPr>
          <a:xfrm>
            <a:off x="0" y="56807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75" name="Google Shape;975;p34"/>
          <p:cNvGrpSpPr/>
          <p:nvPr/>
        </p:nvGrpSpPr>
        <p:grpSpPr>
          <a:xfrm>
            <a:off x="3498267" y="-73078"/>
            <a:ext cx="5645783" cy="5227662"/>
            <a:chOff x="3498267" y="-73078"/>
            <a:chExt cx="5645783" cy="5227662"/>
          </a:xfrm>
        </p:grpSpPr>
        <p:sp>
          <p:nvSpPr>
            <p:cNvPr id="976" name="Google Shape;976;p34"/>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1DAE4"/>
                </a:solidFill>
                <a:latin typeface="Arial"/>
                <a:ea typeface="Arial"/>
                <a:cs typeface="Arial"/>
                <a:sym typeface="Arial"/>
              </a:endParaRPr>
            </a:p>
          </p:txBody>
        </p:sp>
        <p:grpSp>
          <p:nvGrpSpPr>
            <p:cNvPr id="977" name="Google Shape;977;p34"/>
            <p:cNvGrpSpPr/>
            <p:nvPr/>
          </p:nvGrpSpPr>
          <p:grpSpPr>
            <a:xfrm>
              <a:off x="5088682" y="4250379"/>
              <a:ext cx="890768" cy="904205"/>
              <a:chOff x="5088682" y="4250379"/>
              <a:chExt cx="890768" cy="904205"/>
            </a:xfrm>
          </p:grpSpPr>
          <p:cxnSp>
            <p:nvCxnSpPr>
              <p:cNvPr id="978" name="Google Shape;978;p34"/>
              <p:cNvCxnSpPr/>
              <p:nvPr/>
            </p:nvCxnSpPr>
            <p:spPr>
              <a:xfrm rot="10800000">
                <a:off x="52441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979" name="Google Shape;979;p34"/>
              <p:cNvSpPr/>
              <p:nvPr/>
            </p:nvSpPr>
            <p:spPr>
              <a:xfrm>
                <a:off x="50886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0" name="Google Shape;980;p34"/>
            <p:cNvGrpSpPr/>
            <p:nvPr/>
          </p:nvGrpSpPr>
          <p:grpSpPr>
            <a:xfrm>
              <a:off x="3498267" y="-73078"/>
              <a:ext cx="873930" cy="568861"/>
              <a:chOff x="3498267" y="-73078"/>
              <a:chExt cx="873930" cy="568861"/>
            </a:xfrm>
          </p:grpSpPr>
          <p:cxnSp>
            <p:nvCxnSpPr>
              <p:cNvPr id="981" name="Google Shape;981;p34"/>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982" name="Google Shape;982;p34"/>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983" name="Google Shape;983;p34"/>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84" name="Google Shape;984;p34"/>
          <p:cNvSpPr txBox="1"/>
          <p:nvPr/>
        </p:nvSpPr>
        <p:spPr>
          <a:xfrm>
            <a:off x="1866625" y="1266725"/>
            <a:ext cx="1698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ANIMACIÓN &amp;</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VISUAL EFFECTS</a:t>
            </a:r>
            <a:endParaRPr b="0" i="0" sz="1100" u="none" cap="none" strike="noStrike">
              <a:solidFill>
                <a:srgbClr val="000000"/>
              </a:solidFill>
              <a:latin typeface="Lexend ExtraBold"/>
              <a:ea typeface="Lexend ExtraBold"/>
              <a:cs typeface="Lexend ExtraBold"/>
              <a:sym typeface="Lexend ExtraBold"/>
            </a:endParaRPr>
          </a:p>
        </p:txBody>
      </p:sp>
      <p:sp>
        <p:nvSpPr>
          <p:cNvPr id="985" name="Google Shape;985;p34"/>
          <p:cNvSpPr txBox="1"/>
          <p:nvPr/>
        </p:nvSpPr>
        <p:spPr>
          <a:xfrm>
            <a:off x="6233975" y="12055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chemeClr val="lt1"/>
                </a:solidFill>
                <a:latin typeface="Lexend ExtraBold"/>
                <a:ea typeface="Lexend ExtraBold"/>
                <a:cs typeface="Lexend ExtraBold"/>
                <a:sym typeface="Lexend ExtraBold"/>
              </a:rPr>
              <a:t>&amp;</a:t>
            </a:r>
            <a:endParaRPr b="0" i="0" sz="2800" u="none" cap="none" strike="noStrike">
              <a:solidFill>
                <a:schemeClr val="lt1"/>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chemeClr val="lt1"/>
                </a:solidFill>
                <a:latin typeface="Lexend ExtraBold"/>
                <a:ea typeface="Lexend ExtraBold"/>
                <a:cs typeface="Lexend ExtraBold"/>
                <a:sym typeface="Lexend ExtraBold"/>
              </a:rPr>
              <a:t>!</a:t>
            </a:r>
            <a:endParaRPr b="0" i="0" sz="2800" u="none" cap="none" strike="noStrike">
              <a:solidFill>
                <a:schemeClr val="lt1"/>
              </a:solidFill>
              <a:latin typeface="Lexend ExtraBold"/>
              <a:ea typeface="Lexend ExtraBold"/>
              <a:cs typeface="Lexend ExtraBold"/>
              <a:sym typeface="Lexend ExtraBold"/>
            </a:endParaRPr>
          </a:p>
        </p:txBody>
      </p:sp>
      <p:pic>
        <p:nvPicPr>
          <p:cNvPr id="986" name="Google Shape;986;p3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987" name="Google Shape;987;p34"/>
          <p:cNvSpPr txBox="1"/>
          <p:nvPr/>
        </p:nvSpPr>
        <p:spPr>
          <a:xfrm>
            <a:off x="6233975" y="2252275"/>
            <a:ext cx="2284800" cy="140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Nuestro contenido </a:t>
            </a:r>
            <a:r>
              <a:rPr b="1" i="0" lang="es-419" sz="1000" u="none" cap="none" strike="noStrike">
                <a:solidFill>
                  <a:schemeClr val="dk1"/>
                </a:solidFill>
                <a:latin typeface="Lexend"/>
                <a:ea typeface="Lexend"/>
                <a:cs typeface="Lexend"/>
                <a:sym typeface="Lexend"/>
              </a:rPr>
              <a:t>ha llegado a más de 60 millones de personas</a:t>
            </a:r>
            <a:r>
              <a:rPr b="0" i="0" lang="es-419" sz="1000" u="none" cap="none" strike="noStrike">
                <a:solidFill>
                  <a:schemeClr val="dk1"/>
                </a:solidFill>
                <a:latin typeface="Lexend Light"/>
                <a:ea typeface="Lexend Light"/>
                <a:cs typeface="Lexend Light"/>
                <a:sym typeface="Lexend Light"/>
              </a:rPr>
              <a:t> en medios digitales, TV nacional, y cine en México, Asia, y otros mercados. Lo más probable es que ya hayas visto nuestro trabajo, aunque no lo sepas.</a:t>
            </a:r>
            <a:endParaRPr b="0" i="0" sz="950" u="none" cap="none" strike="noStrike">
              <a:solidFill>
                <a:srgbClr val="2B2B2B"/>
              </a:solidFill>
              <a:latin typeface="Lexend Light"/>
              <a:ea typeface="Lexend Light"/>
              <a:cs typeface="Lexend Light"/>
              <a:sym typeface="Lexend Light"/>
            </a:endParaRPr>
          </a:p>
        </p:txBody>
      </p:sp>
      <p:grpSp>
        <p:nvGrpSpPr>
          <p:cNvPr id="988" name="Google Shape;988;p34"/>
          <p:cNvGrpSpPr/>
          <p:nvPr/>
        </p:nvGrpSpPr>
        <p:grpSpPr>
          <a:xfrm>
            <a:off x="993978" y="1983078"/>
            <a:ext cx="70199" cy="1786927"/>
            <a:chOff x="1142800" y="1488325"/>
            <a:chExt cx="73800" cy="1878800"/>
          </a:xfrm>
        </p:grpSpPr>
        <p:sp>
          <p:nvSpPr>
            <p:cNvPr id="989" name="Google Shape;989;p34"/>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34"/>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34"/>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34"/>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34"/>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34"/>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34"/>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34"/>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34"/>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8" name="Google Shape;998;p34"/>
          <p:cNvGrpSpPr/>
          <p:nvPr/>
        </p:nvGrpSpPr>
        <p:grpSpPr>
          <a:xfrm>
            <a:off x="993978" y="3911728"/>
            <a:ext cx="70199" cy="516352"/>
            <a:chOff x="1142800" y="1488325"/>
            <a:chExt cx="73800" cy="542900"/>
          </a:xfrm>
        </p:grpSpPr>
        <p:sp>
          <p:nvSpPr>
            <p:cNvPr id="999" name="Google Shape;999;p34"/>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34"/>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34"/>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2" name="Google Shape;1002;p34"/>
          <p:cNvSpPr txBox="1"/>
          <p:nvPr/>
        </p:nvSpPr>
        <p:spPr>
          <a:xfrm>
            <a:off x="3307025" y="3393750"/>
            <a:ext cx="1500000" cy="1208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Storytelling</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Rotoscopeo</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Green Screen</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Logos animados</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chemeClr val="dk1"/>
                </a:solidFill>
                <a:latin typeface="Lexend Light"/>
                <a:ea typeface="Lexend Light"/>
                <a:cs typeface="Lexend Light"/>
                <a:sym typeface="Lexend Light"/>
              </a:rPr>
              <a:t>Personajes animados</a:t>
            </a:r>
            <a:endParaRPr b="0" i="0" sz="950" u="none" cap="none" strike="noStrike">
              <a:solidFill>
                <a:schemeClr val="dk1"/>
              </a:solidFill>
              <a:latin typeface="Lexend Light"/>
              <a:ea typeface="Lexend Light"/>
              <a:cs typeface="Lexend Light"/>
              <a:sym typeface="Lexend Light"/>
            </a:endParaRPr>
          </a:p>
        </p:txBody>
      </p:sp>
      <p:grpSp>
        <p:nvGrpSpPr>
          <p:cNvPr id="1003" name="Google Shape;1003;p34"/>
          <p:cNvGrpSpPr/>
          <p:nvPr/>
        </p:nvGrpSpPr>
        <p:grpSpPr>
          <a:xfrm>
            <a:off x="3236828" y="3517589"/>
            <a:ext cx="70200" cy="910475"/>
            <a:chOff x="3160628" y="3212789"/>
            <a:chExt cx="70200" cy="910475"/>
          </a:xfrm>
        </p:grpSpPr>
        <p:sp>
          <p:nvSpPr>
            <p:cNvPr id="1004" name="Google Shape;1004;p34"/>
            <p:cNvSpPr/>
            <p:nvPr/>
          </p:nvSpPr>
          <p:spPr>
            <a:xfrm>
              <a:off x="3160628" y="4053064"/>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34"/>
            <p:cNvSpPr/>
            <p:nvPr/>
          </p:nvSpPr>
          <p:spPr>
            <a:xfrm>
              <a:off x="3160628" y="3855552"/>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34"/>
            <p:cNvSpPr/>
            <p:nvPr/>
          </p:nvSpPr>
          <p:spPr>
            <a:xfrm>
              <a:off x="3160628" y="3658039"/>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34"/>
            <p:cNvSpPr/>
            <p:nvPr/>
          </p:nvSpPr>
          <p:spPr>
            <a:xfrm>
              <a:off x="3160628" y="3435414"/>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34"/>
            <p:cNvSpPr/>
            <p:nvPr/>
          </p:nvSpPr>
          <p:spPr>
            <a:xfrm>
              <a:off x="3160628" y="3212789"/>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09" name="Google Shape;1009;p34"/>
          <p:cNvPicPr preferRelativeResize="0"/>
          <p:nvPr/>
        </p:nvPicPr>
        <p:blipFill rotWithShape="1">
          <a:blip r:embed="rId5">
            <a:alphaModFix/>
          </a:blip>
          <a:srcRect b="0" l="0" r="0" t="0"/>
          <a:stretch/>
        </p:blipFill>
        <p:spPr>
          <a:xfrm>
            <a:off x="4163950" y="404575"/>
            <a:ext cx="2019350" cy="2247500"/>
          </a:xfrm>
          <a:prstGeom prst="rect">
            <a:avLst/>
          </a:prstGeom>
          <a:noFill/>
          <a:ln>
            <a:noFill/>
          </a:ln>
        </p:spPr>
      </p:pic>
      <p:pic>
        <p:nvPicPr>
          <p:cNvPr id="1010" name="Google Shape;1010;p3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011" name="Google Shape;1011;p34">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1012" name="Google Shape;1012;p3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1013" name="Google Shape;1013;p34"/>
          <p:cNvGrpSpPr/>
          <p:nvPr/>
        </p:nvGrpSpPr>
        <p:grpSpPr>
          <a:xfrm>
            <a:off x="-49675" y="4665325"/>
            <a:ext cx="3454200" cy="533400"/>
            <a:chOff x="-49675" y="4665325"/>
            <a:chExt cx="3454200" cy="533400"/>
          </a:xfrm>
        </p:grpSpPr>
        <p:pic>
          <p:nvPicPr>
            <p:cNvPr id="1014" name="Google Shape;1014;p34"/>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015" name="Google Shape;1015;p34"/>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id="1020" name="Google Shape;1020;p35"/>
          <p:cNvPicPr preferRelativeResize="0"/>
          <p:nvPr/>
        </p:nvPicPr>
        <p:blipFill rotWithShape="1">
          <a:blip r:embed="rId3">
            <a:alphaModFix/>
          </a:blip>
          <a:srcRect b="0" l="0" r="0" t="0"/>
          <a:stretch/>
        </p:blipFill>
        <p:spPr>
          <a:xfrm>
            <a:off x="5184500" y="1173313"/>
            <a:ext cx="2149362" cy="2149389"/>
          </a:xfrm>
          <a:prstGeom prst="rect">
            <a:avLst/>
          </a:prstGeom>
          <a:noFill/>
          <a:ln>
            <a:noFill/>
          </a:ln>
        </p:spPr>
      </p:pic>
      <p:pic>
        <p:nvPicPr>
          <p:cNvPr id="1021" name="Google Shape;1021;p35"/>
          <p:cNvPicPr preferRelativeResize="0"/>
          <p:nvPr/>
        </p:nvPicPr>
        <p:blipFill rotWithShape="1">
          <a:blip r:embed="rId4">
            <a:alphaModFix/>
          </a:blip>
          <a:srcRect b="-4384" l="1921" r="0" t="0"/>
          <a:stretch/>
        </p:blipFill>
        <p:spPr>
          <a:xfrm>
            <a:off x="-228600" y="392951"/>
            <a:ext cx="2647300" cy="2435200"/>
          </a:xfrm>
          <a:prstGeom prst="rect">
            <a:avLst/>
          </a:prstGeom>
          <a:noFill/>
          <a:ln>
            <a:noFill/>
          </a:ln>
        </p:spPr>
      </p:pic>
      <p:sp>
        <p:nvSpPr>
          <p:cNvPr id="1022" name="Google Shape;1022;p35"/>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35"/>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4" name="Google Shape;1024;p35"/>
          <p:cNvPicPr preferRelativeResize="0"/>
          <p:nvPr/>
        </p:nvPicPr>
        <p:blipFill rotWithShape="1">
          <a:blip r:embed="rId5">
            <a:alphaModFix/>
          </a:blip>
          <a:srcRect b="0" l="0" r="15368" t="0"/>
          <a:stretch/>
        </p:blipFill>
        <p:spPr>
          <a:xfrm>
            <a:off x="8125450" y="1476725"/>
            <a:ext cx="1018600" cy="1392450"/>
          </a:xfrm>
          <a:prstGeom prst="rect">
            <a:avLst/>
          </a:prstGeom>
          <a:noFill/>
          <a:ln>
            <a:noFill/>
          </a:ln>
        </p:spPr>
      </p:pic>
      <p:grpSp>
        <p:nvGrpSpPr>
          <p:cNvPr id="1025" name="Google Shape;1025;p35"/>
          <p:cNvGrpSpPr/>
          <p:nvPr/>
        </p:nvGrpSpPr>
        <p:grpSpPr>
          <a:xfrm>
            <a:off x="4856100" y="4689284"/>
            <a:ext cx="615638" cy="499641"/>
            <a:chOff x="4856100" y="4689284"/>
            <a:chExt cx="615638" cy="499641"/>
          </a:xfrm>
        </p:grpSpPr>
        <p:cxnSp>
          <p:nvCxnSpPr>
            <p:cNvPr id="1026" name="Google Shape;1026;p35"/>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1027" name="Google Shape;1027;p35"/>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1028" name="Google Shape;1028;p35"/>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9" name="Google Shape;1029;p35"/>
          <p:cNvGrpSpPr/>
          <p:nvPr/>
        </p:nvGrpSpPr>
        <p:grpSpPr>
          <a:xfrm>
            <a:off x="3976175" y="-203382"/>
            <a:ext cx="859320" cy="873930"/>
            <a:chOff x="3976175" y="-203382"/>
            <a:chExt cx="859320" cy="873930"/>
          </a:xfrm>
        </p:grpSpPr>
        <p:cxnSp>
          <p:nvCxnSpPr>
            <p:cNvPr id="1030" name="Google Shape;1030;p35"/>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1031" name="Google Shape;1031;p35"/>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1032" name="Google Shape;1032;p35"/>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33" name="Google Shape;1033;p35"/>
          <p:cNvCxnSpPr/>
          <p:nvPr/>
        </p:nvCxnSpPr>
        <p:spPr>
          <a:xfrm flipH="1" rot="10800000">
            <a:off x="-266950" y="18565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1034" name="Google Shape;1034;p35"/>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sp>
        <p:nvSpPr>
          <p:cNvPr id="1035" name="Google Shape;1035;p35"/>
          <p:cNvSpPr/>
          <p:nvPr/>
        </p:nvSpPr>
        <p:spPr>
          <a:xfrm rot="-2700000">
            <a:off x="3901802" y="716678"/>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35"/>
          <p:cNvSpPr/>
          <p:nvPr/>
        </p:nvSpPr>
        <p:spPr>
          <a:xfrm rot="-2700000">
            <a:off x="2737077" y="18970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35"/>
          <p:cNvSpPr/>
          <p:nvPr/>
        </p:nvSpPr>
        <p:spPr>
          <a:xfrm rot="-2700000">
            <a:off x="1578252" y="308545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35"/>
          <p:cNvSpPr/>
          <p:nvPr/>
        </p:nvSpPr>
        <p:spPr>
          <a:xfrm rot="-2700000">
            <a:off x="4330552" y="2663690"/>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35"/>
          <p:cNvSpPr/>
          <p:nvPr/>
        </p:nvSpPr>
        <p:spPr>
          <a:xfrm rot="-2700000">
            <a:off x="6679877" y="2663703"/>
            <a:ext cx="1501895" cy="1501895"/>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35"/>
          <p:cNvSpPr txBox="1"/>
          <p:nvPr/>
        </p:nvSpPr>
        <p:spPr>
          <a:xfrm rot="-2700000">
            <a:off x="1857596" y="1466211"/>
            <a:ext cx="1565959"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Serie de comerciales de televisión para comunicar las promociones más recientes de Office Max</a:t>
            </a:r>
            <a:endParaRPr b="0" i="0" sz="100" u="none" cap="none" strike="noStrike">
              <a:solidFill>
                <a:srgbClr val="000000"/>
              </a:solidFill>
              <a:latin typeface="Lexend Light"/>
              <a:ea typeface="Lexend Light"/>
              <a:cs typeface="Lexend Light"/>
              <a:sym typeface="Lexend Light"/>
            </a:endParaRPr>
          </a:p>
        </p:txBody>
      </p:sp>
      <p:sp>
        <p:nvSpPr>
          <p:cNvPr id="1041" name="Google Shape;1041;p35"/>
          <p:cNvSpPr txBox="1"/>
          <p:nvPr/>
        </p:nvSpPr>
        <p:spPr>
          <a:xfrm rot="-2700000">
            <a:off x="7072455" y="1362297"/>
            <a:ext cx="1158665" cy="5388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Cortinilla en animación 3D para Coca Cola</a:t>
            </a:r>
            <a:endParaRPr b="0" i="0" sz="100" u="none" cap="none" strike="noStrike">
              <a:solidFill>
                <a:srgbClr val="000000"/>
              </a:solidFill>
              <a:latin typeface="Lexend Light"/>
              <a:ea typeface="Lexend Light"/>
              <a:cs typeface="Lexend Light"/>
              <a:sym typeface="Lexend Light"/>
            </a:endParaRPr>
          </a:p>
        </p:txBody>
      </p:sp>
      <p:sp>
        <p:nvSpPr>
          <p:cNvPr id="1042" name="Google Shape;1042;p35"/>
          <p:cNvSpPr txBox="1"/>
          <p:nvPr/>
        </p:nvSpPr>
        <p:spPr>
          <a:xfrm rot="-2700000">
            <a:off x="680678" y="2660662"/>
            <a:ext cx="1575292"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Animación y edición de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múltiples comerciales para </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Ego</a:t>
            </a:r>
            <a:endParaRPr b="0" i="0" sz="100" u="none" cap="none" strike="noStrike">
              <a:solidFill>
                <a:srgbClr val="000000"/>
              </a:solidFill>
              <a:latin typeface="Lexend Light"/>
              <a:ea typeface="Lexend Light"/>
              <a:cs typeface="Lexend Light"/>
              <a:sym typeface="Lexend Light"/>
            </a:endParaRPr>
          </a:p>
        </p:txBody>
      </p:sp>
      <p:sp>
        <p:nvSpPr>
          <p:cNvPr id="1043" name="Google Shape;1043;p35"/>
          <p:cNvSpPr txBox="1"/>
          <p:nvPr/>
        </p:nvSpPr>
        <p:spPr>
          <a:xfrm rot="-2700000">
            <a:off x="3322723" y="3989656"/>
            <a:ext cx="1149756" cy="400081"/>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Cortinilla animada en 3D para Del Fuerte</a:t>
            </a:r>
            <a:endParaRPr b="0" i="0" sz="700" u="none" cap="none" strike="noStrike">
              <a:solidFill>
                <a:srgbClr val="000000"/>
              </a:solidFill>
              <a:latin typeface="Lexend Light"/>
              <a:ea typeface="Lexend Light"/>
              <a:cs typeface="Lexend Light"/>
              <a:sym typeface="Lexend Light"/>
            </a:endParaRPr>
          </a:p>
        </p:txBody>
      </p:sp>
      <p:sp>
        <p:nvSpPr>
          <p:cNvPr id="1044" name="Google Shape;1044;p35"/>
          <p:cNvSpPr txBox="1"/>
          <p:nvPr/>
        </p:nvSpPr>
        <p:spPr>
          <a:xfrm rot="-2700000">
            <a:off x="5753889" y="4148696"/>
            <a:ext cx="1327522" cy="615607"/>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Supervisión y</a:t>
            </a:r>
            <a:endParaRPr b="0" i="0" sz="700" u="none" cap="none" strike="noStrike">
              <a:solidFill>
                <a:schemeClr val="dk1"/>
              </a:solidFill>
              <a:highlight>
                <a:srgbClr val="FFFFFF"/>
              </a:highlight>
              <a:latin typeface="Lexend Light"/>
              <a:ea typeface="Lexend Light"/>
              <a:cs typeface="Lexend Light"/>
              <a:sym typeface="Lexend Light"/>
            </a:endParaRPr>
          </a:p>
          <a:p>
            <a:pPr indent="0" lvl="0" marL="0" marR="0" rtl="0" algn="r">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postproducción de uno de los lanzamientos para la marca BonIce.</a:t>
            </a:r>
            <a:endParaRPr b="0" i="0" sz="400" u="none" cap="none" strike="noStrike">
              <a:solidFill>
                <a:srgbClr val="000000"/>
              </a:solidFill>
              <a:latin typeface="Lexend Light"/>
              <a:ea typeface="Lexend Light"/>
              <a:cs typeface="Lexend Light"/>
              <a:sym typeface="Lexend Light"/>
            </a:endParaRPr>
          </a:p>
        </p:txBody>
      </p:sp>
      <p:sp>
        <p:nvSpPr>
          <p:cNvPr id="1045" name="Google Shape;1045;p35"/>
          <p:cNvSpPr txBox="1"/>
          <p:nvPr/>
        </p:nvSpPr>
        <p:spPr>
          <a:xfrm rot="-2700000">
            <a:off x="5377948" y="358986"/>
            <a:ext cx="1510804" cy="6465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700"/>
              <a:buFont typeface="Arial"/>
              <a:buNone/>
            </a:pPr>
            <a:r>
              <a:rPr b="0" i="0" lang="es-419" sz="700" u="none" cap="none" strike="noStrike">
                <a:solidFill>
                  <a:schemeClr val="dk1"/>
                </a:solidFill>
                <a:highlight>
                  <a:srgbClr val="FFFFFF"/>
                </a:highlight>
                <a:latin typeface="Lexend Light"/>
                <a:ea typeface="Lexend Light"/>
                <a:cs typeface="Lexend Light"/>
                <a:sym typeface="Lexend Light"/>
              </a:rPr>
              <a:t>Animación creada para mostrar una historia emotiva alrededor de productos de Rotoplas.</a:t>
            </a:r>
            <a:endParaRPr b="0" i="0" sz="100" u="none" cap="none" strike="noStrike">
              <a:solidFill>
                <a:srgbClr val="000000"/>
              </a:solidFill>
              <a:latin typeface="Lexend Light"/>
              <a:ea typeface="Lexend Light"/>
              <a:cs typeface="Lexend Light"/>
              <a:sym typeface="Lexend Light"/>
            </a:endParaRPr>
          </a:p>
        </p:txBody>
      </p:sp>
      <p:pic>
        <p:nvPicPr>
          <p:cNvPr id="1046" name="Google Shape;1046;p35">
            <a:hlinkClick r:id="rId7"/>
          </p:cNvPr>
          <p:cNvPicPr preferRelativeResize="0"/>
          <p:nvPr/>
        </p:nvPicPr>
        <p:blipFill rotWithShape="1">
          <a:blip r:embed="rId8">
            <a:alphaModFix/>
          </a:blip>
          <a:srcRect b="0" l="0" r="0" t="0"/>
          <a:stretch/>
        </p:blipFill>
        <p:spPr>
          <a:xfrm>
            <a:off x="3590738" y="405625"/>
            <a:ext cx="2124000" cy="2124000"/>
          </a:xfrm>
          <a:prstGeom prst="rect">
            <a:avLst/>
          </a:prstGeom>
          <a:noFill/>
          <a:ln>
            <a:noFill/>
          </a:ln>
        </p:spPr>
      </p:pic>
      <p:pic>
        <p:nvPicPr>
          <p:cNvPr id="1047" name="Google Shape;1047;p35"/>
          <p:cNvPicPr preferRelativeResize="0"/>
          <p:nvPr/>
        </p:nvPicPr>
        <p:blipFill rotWithShape="1">
          <a:blip r:embed="rId9">
            <a:alphaModFix/>
          </a:blip>
          <a:srcRect b="0" l="0" r="0" t="0"/>
          <a:stretch/>
        </p:blipFill>
        <p:spPr>
          <a:xfrm>
            <a:off x="2426025" y="1585950"/>
            <a:ext cx="2124000" cy="2124000"/>
          </a:xfrm>
          <a:prstGeom prst="rect">
            <a:avLst/>
          </a:prstGeom>
          <a:noFill/>
          <a:ln>
            <a:noFill/>
          </a:ln>
        </p:spPr>
      </p:pic>
      <p:pic>
        <p:nvPicPr>
          <p:cNvPr id="1048" name="Google Shape;1048;p35">
            <a:hlinkClick r:id="rId10"/>
          </p:cNvPr>
          <p:cNvPicPr preferRelativeResize="0"/>
          <p:nvPr/>
        </p:nvPicPr>
        <p:blipFill rotWithShape="1">
          <a:blip r:embed="rId11">
            <a:alphaModFix/>
          </a:blip>
          <a:srcRect b="0" l="0" r="0" t="0"/>
          <a:stretch/>
        </p:blipFill>
        <p:spPr>
          <a:xfrm>
            <a:off x="4019500" y="2352650"/>
            <a:ext cx="2124000" cy="2124000"/>
          </a:xfrm>
          <a:prstGeom prst="rect">
            <a:avLst/>
          </a:prstGeom>
          <a:noFill/>
          <a:ln>
            <a:noFill/>
          </a:ln>
        </p:spPr>
      </p:pic>
      <p:pic>
        <p:nvPicPr>
          <p:cNvPr id="1049" name="Google Shape;1049;p35"/>
          <p:cNvPicPr preferRelativeResize="0"/>
          <p:nvPr/>
        </p:nvPicPr>
        <p:blipFill rotWithShape="1">
          <a:blip r:embed="rId12">
            <a:alphaModFix/>
          </a:blip>
          <a:srcRect b="0" l="0" r="0" t="0"/>
          <a:stretch/>
        </p:blipFill>
        <p:spPr>
          <a:xfrm>
            <a:off x="1267200" y="2774400"/>
            <a:ext cx="2124000" cy="2124000"/>
          </a:xfrm>
          <a:prstGeom prst="rect">
            <a:avLst/>
          </a:prstGeom>
          <a:noFill/>
          <a:ln>
            <a:noFill/>
          </a:ln>
        </p:spPr>
      </p:pic>
      <p:pic>
        <p:nvPicPr>
          <p:cNvPr id="1050" name="Google Shape;1050;p35"/>
          <p:cNvPicPr preferRelativeResize="0"/>
          <p:nvPr/>
        </p:nvPicPr>
        <p:blipFill rotWithShape="1">
          <a:blip r:embed="rId13">
            <a:alphaModFix/>
          </a:blip>
          <a:srcRect b="0" l="0" r="0" t="0"/>
          <a:stretch/>
        </p:blipFill>
        <p:spPr>
          <a:xfrm>
            <a:off x="6368825" y="2352650"/>
            <a:ext cx="2124000" cy="2124000"/>
          </a:xfrm>
          <a:prstGeom prst="rect">
            <a:avLst/>
          </a:prstGeom>
          <a:noFill/>
          <a:ln>
            <a:noFill/>
          </a:ln>
        </p:spPr>
      </p:pic>
      <p:sp>
        <p:nvSpPr>
          <p:cNvPr id="1051" name="Google Shape;1051;p35"/>
          <p:cNvSpPr txBox="1"/>
          <p:nvPr/>
        </p:nvSpPr>
        <p:spPr>
          <a:xfrm rot="-2700000">
            <a:off x="1251467" y="1005677"/>
            <a:ext cx="1698329" cy="5231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ANIMACIÓN &amp;</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VISUAL EFFECTS</a:t>
            </a:r>
            <a:endParaRPr b="0" i="0" sz="1100" u="none" cap="none" strike="noStrike">
              <a:solidFill>
                <a:srgbClr val="000000"/>
              </a:solidFill>
              <a:latin typeface="Lexend ExtraBold"/>
              <a:ea typeface="Lexend ExtraBold"/>
              <a:cs typeface="Lexend ExtraBold"/>
              <a:sym typeface="Lexend ExtraBold"/>
            </a:endParaRPr>
          </a:p>
        </p:txBody>
      </p:sp>
      <p:pic>
        <p:nvPicPr>
          <p:cNvPr id="1052" name="Google Shape;1052;p35">
            <a:hlinkClick r:id="rId14"/>
          </p:cNvPr>
          <p:cNvPicPr preferRelativeResize="0"/>
          <p:nvPr/>
        </p:nvPicPr>
        <p:blipFill rotWithShape="1">
          <a:blip r:embed="rId15">
            <a:alphaModFix amt="80000"/>
          </a:blip>
          <a:srcRect b="0" l="0" r="0" t="0"/>
          <a:stretch/>
        </p:blipFill>
        <p:spPr>
          <a:xfrm rot="-2700000">
            <a:off x="4938102" y="4065143"/>
            <a:ext cx="286799" cy="275346"/>
          </a:xfrm>
          <a:prstGeom prst="rect">
            <a:avLst/>
          </a:prstGeom>
          <a:noFill/>
          <a:ln>
            <a:noFill/>
          </a:ln>
        </p:spPr>
      </p:pic>
      <p:pic>
        <p:nvPicPr>
          <p:cNvPr id="1053" name="Google Shape;1053;p35"/>
          <p:cNvPicPr preferRelativeResize="0"/>
          <p:nvPr/>
        </p:nvPicPr>
        <p:blipFill rotWithShape="1">
          <a:blip r:embed="rId16">
            <a:alphaModFix/>
          </a:blip>
          <a:srcRect b="17847" l="0" r="0" t="18388"/>
          <a:stretch/>
        </p:blipFill>
        <p:spPr>
          <a:xfrm rot="-2700000">
            <a:off x="5344662" y="537608"/>
            <a:ext cx="686600" cy="385409"/>
          </a:xfrm>
          <a:prstGeom prst="rect">
            <a:avLst/>
          </a:prstGeom>
          <a:noFill/>
          <a:ln>
            <a:noFill/>
          </a:ln>
        </p:spPr>
      </p:pic>
      <p:pic>
        <p:nvPicPr>
          <p:cNvPr id="1054" name="Google Shape;1054;p35"/>
          <p:cNvPicPr preferRelativeResize="0"/>
          <p:nvPr/>
        </p:nvPicPr>
        <p:blipFill rotWithShape="1">
          <a:blip r:embed="rId17">
            <a:alphaModFix/>
          </a:blip>
          <a:srcRect b="11899" l="13435" r="11251" t="15940"/>
          <a:stretch/>
        </p:blipFill>
        <p:spPr>
          <a:xfrm rot="-2700060">
            <a:off x="6021840" y="3640516"/>
            <a:ext cx="563620" cy="475420"/>
          </a:xfrm>
          <a:prstGeom prst="rect">
            <a:avLst/>
          </a:prstGeom>
          <a:noFill/>
          <a:ln>
            <a:noFill/>
          </a:ln>
        </p:spPr>
      </p:pic>
      <p:pic>
        <p:nvPicPr>
          <p:cNvPr id="1055" name="Google Shape;1055;p35"/>
          <p:cNvPicPr preferRelativeResize="0"/>
          <p:nvPr/>
        </p:nvPicPr>
        <p:blipFill rotWithShape="1">
          <a:blip r:embed="rId18">
            <a:alphaModFix/>
          </a:blip>
          <a:srcRect b="30929" l="0" r="0" t="31196"/>
          <a:stretch/>
        </p:blipFill>
        <p:spPr>
          <a:xfrm rot="-2699947">
            <a:off x="1833827" y="1684673"/>
            <a:ext cx="857497" cy="285878"/>
          </a:xfrm>
          <a:prstGeom prst="rect">
            <a:avLst/>
          </a:prstGeom>
          <a:noFill/>
          <a:ln>
            <a:noFill/>
          </a:ln>
        </p:spPr>
      </p:pic>
      <p:pic>
        <p:nvPicPr>
          <p:cNvPr id="1056" name="Google Shape;1056;p35"/>
          <p:cNvPicPr preferRelativeResize="0"/>
          <p:nvPr/>
        </p:nvPicPr>
        <p:blipFill rotWithShape="1">
          <a:blip r:embed="rId19">
            <a:alphaModFix/>
          </a:blip>
          <a:srcRect b="30197" l="13435" r="11251" t="27835"/>
          <a:stretch/>
        </p:blipFill>
        <p:spPr>
          <a:xfrm rot="-2700000">
            <a:off x="7066548" y="1496148"/>
            <a:ext cx="552677" cy="271103"/>
          </a:xfrm>
          <a:prstGeom prst="rect">
            <a:avLst/>
          </a:prstGeom>
          <a:noFill/>
          <a:ln>
            <a:noFill/>
          </a:ln>
        </p:spPr>
      </p:pic>
      <p:pic>
        <p:nvPicPr>
          <p:cNvPr id="1057" name="Google Shape;1057;p35"/>
          <p:cNvPicPr preferRelativeResize="0"/>
          <p:nvPr/>
        </p:nvPicPr>
        <p:blipFill rotWithShape="1">
          <a:blip r:embed="rId20">
            <a:alphaModFix/>
          </a:blip>
          <a:srcRect b="-29183" l="-7737" r="-5218" t="-26628"/>
          <a:stretch/>
        </p:blipFill>
        <p:spPr>
          <a:xfrm rot="-2700082">
            <a:off x="701690" y="3008652"/>
            <a:ext cx="486519" cy="254971"/>
          </a:xfrm>
          <a:prstGeom prst="rect">
            <a:avLst/>
          </a:prstGeom>
          <a:noFill/>
          <a:ln>
            <a:noFill/>
          </a:ln>
        </p:spPr>
      </p:pic>
      <p:pic>
        <p:nvPicPr>
          <p:cNvPr id="1058" name="Google Shape;1058;p35"/>
          <p:cNvPicPr preferRelativeResize="0"/>
          <p:nvPr/>
        </p:nvPicPr>
        <p:blipFill rotWithShape="1">
          <a:blip r:embed="rId21">
            <a:alphaModFix/>
          </a:blip>
          <a:srcRect b="0" l="0" r="0" t="0"/>
          <a:stretch/>
        </p:blipFill>
        <p:spPr>
          <a:xfrm rot="-2700103">
            <a:off x="3712273" y="3680908"/>
            <a:ext cx="370650" cy="227332"/>
          </a:xfrm>
          <a:prstGeom prst="rect">
            <a:avLst/>
          </a:prstGeom>
          <a:noFill/>
          <a:ln>
            <a:noFill/>
          </a:ln>
        </p:spPr>
      </p:pic>
      <p:sp>
        <p:nvSpPr>
          <p:cNvPr id="1059" name="Google Shape;1059;p35"/>
          <p:cNvSpPr txBox="1"/>
          <p:nvPr/>
        </p:nvSpPr>
        <p:spPr>
          <a:xfrm rot="-2700000">
            <a:off x="6777228" y="240542"/>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sp>
        <p:nvSpPr>
          <p:cNvPr id="1060" name="Google Shape;1060;p35">
            <a:hlinkClick action="ppaction://hlinksldjump" r:id="rId22"/>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23">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1061" name="Google Shape;1061;p35"/>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pic>
        <p:nvPicPr>
          <p:cNvPr id="1062" name="Google Shape;1062;p35"/>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grpSp>
        <p:nvGrpSpPr>
          <p:cNvPr id="1063" name="Google Shape;1063;p35"/>
          <p:cNvGrpSpPr/>
          <p:nvPr/>
        </p:nvGrpSpPr>
        <p:grpSpPr>
          <a:xfrm>
            <a:off x="6842041" y="-80466"/>
            <a:ext cx="1733099" cy="1314725"/>
            <a:chOff x="6842041" y="-80466"/>
            <a:chExt cx="1733099" cy="1314725"/>
          </a:xfrm>
        </p:grpSpPr>
        <p:sp>
          <p:nvSpPr>
            <p:cNvPr id="1064" name="Google Shape;1064;p35"/>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65" name="Google Shape;1065;p35"/>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1066" name="Google Shape;1066;p35"/>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35"/>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1068" name="Google Shape;1068;p35"/>
            <p:cNvPicPr preferRelativeResize="0"/>
            <p:nvPr/>
          </p:nvPicPr>
          <p:blipFill rotWithShape="1">
            <a:blip r:embed="rId24">
              <a:alphaModFix amt="84000"/>
            </a:blip>
            <a:srcRect b="708" l="0" r="0" t="708"/>
            <a:stretch/>
          </p:blipFill>
          <p:spPr>
            <a:xfrm rot="2699956">
              <a:off x="7545069" y="309336"/>
              <a:ext cx="251917" cy="241858"/>
            </a:xfrm>
            <a:prstGeom prst="rect">
              <a:avLst/>
            </a:prstGeom>
            <a:noFill/>
            <a:ln>
              <a:noFill/>
            </a:ln>
          </p:spPr>
        </p:pic>
        <p:pic>
          <p:nvPicPr>
            <p:cNvPr id="1069" name="Google Shape;1069;p35"/>
            <p:cNvPicPr preferRelativeResize="0"/>
            <p:nvPr/>
          </p:nvPicPr>
          <p:blipFill rotWithShape="1">
            <a:blip r:embed="rId15">
              <a:alphaModFix amt="80000"/>
            </a:blip>
            <a:srcRect b="0" l="0" r="0" t="0"/>
            <a:stretch/>
          </p:blipFill>
          <p:spPr>
            <a:xfrm rot="-2699961">
              <a:off x="7711339" y="131505"/>
              <a:ext cx="251917" cy="241859"/>
            </a:xfrm>
            <a:prstGeom prst="rect">
              <a:avLst/>
            </a:prstGeom>
            <a:noFill/>
            <a:ln>
              <a:noFill/>
            </a:ln>
          </p:spPr>
        </p:pic>
      </p:grpSp>
      <p:pic>
        <p:nvPicPr>
          <p:cNvPr id="1070" name="Google Shape;1070;p35">
            <a:hlinkClick r:id="rId25"/>
          </p:cNvPr>
          <p:cNvPicPr preferRelativeResize="0"/>
          <p:nvPr/>
        </p:nvPicPr>
        <p:blipFill rotWithShape="1">
          <a:blip r:embed="rId15">
            <a:alphaModFix amt="80000"/>
          </a:blip>
          <a:srcRect b="0" l="0" r="0" t="0"/>
          <a:stretch/>
        </p:blipFill>
        <p:spPr>
          <a:xfrm rot="-2700000">
            <a:off x="4505041" y="2166386"/>
            <a:ext cx="286799" cy="275346"/>
          </a:xfrm>
          <a:prstGeom prst="rect">
            <a:avLst/>
          </a:prstGeom>
          <a:noFill/>
          <a:ln>
            <a:noFill/>
          </a:ln>
        </p:spPr>
      </p:pic>
      <p:grpSp>
        <p:nvGrpSpPr>
          <p:cNvPr id="1071" name="Google Shape;1071;p35"/>
          <p:cNvGrpSpPr/>
          <p:nvPr/>
        </p:nvGrpSpPr>
        <p:grpSpPr>
          <a:xfrm>
            <a:off x="-49675" y="4665325"/>
            <a:ext cx="3454200" cy="533400"/>
            <a:chOff x="-49675" y="4665325"/>
            <a:chExt cx="3454200" cy="533400"/>
          </a:xfrm>
        </p:grpSpPr>
        <p:pic>
          <p:nvPicPr>
            <p:cNvPr id="1072" name="Google Shape;1072;p35"/>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sp>
          <p:nvSpPr>
            <p:cNvPr id="1073" name="Google Shape;1073;p35"/>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36"/>
          <p:cNvSpPr/>
          <p:nvPr/>
        </p:nvSpPr>
        <p:spPr>
          <a:xfrm rot="10800000">
            <a:off x="8217350" y="50"/>
            <a:ext cx="926700" cy="926700"/>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36"/>
          <p:cNvSpPr/>
          <p:nvPr/>
        </p:nvSpPr>
        <p:spPr>
          <a:xfrm rot="-8100000">
            <a:off x="-721491" y="2453308"/>
            <a:ext cx="1408132" cy="1408132"/>
          </a:xfrm>
          <a:prstGeom prst="rtTriangle">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0" name="Google Shape;1080;p36"/>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1081" name="Google Shape;1081;p36"/>
          <p:cNvPicPr preferRelativeResize="0"/>
          <p:nvPr/>
        </p:nvPicPr>
        <p:blipFill rotWithShape="1">
          <a:blip r:embed="rId4">
            <a:alphaModFix/>
          </a:blip>
          <a:srcRect b="0" l="57541" r="12261" t="0"/>
          <a:stretch/>
        </p:blipFill>
        <p:spPr>
          <a:xfrm>
            <a:off x="1353825" y="0"/>
            <a:ext cx="2708875" cy="5046124"/>
          </a:xfrm>
          <a:prstGeom prst="rect">
            <a:avLst/>
          </a:prstGeom>
          <a:noFill/>
          <a:ln>
            <a:noFill/>
          </a:ln>
        </p:spPr>
      </p:pic>
      <p:sp>
        <p:nvSpPr>
          <p:cNvPr id="1082" name="Google Shape;1082;p36"/>
          <p:cNvSpPr txBox="1"/>
          <p:nvPr/>
        </p:nvSpPr>
        <p:spPr>
          <a:xfrm>
            <a:off x="4438250" y="1848650"/>
            <a:ext cx="35334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0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Un producto digital sobresaliente no sirve sin la capacidad de llevarle tráfico. Nosotros resolvemos esto también para ti.  Hemos llevado a millones de personas a visitar, interactuar, o descargar nuestros productos digitales. Nos hemos convertido en la fuente #1 de captación de negocio para algunas empresas.  Podemos poner tu negocio frente a cantidades muy grandes de personas, de una forma muy rápida y con costos muy efectivos.</a:t>
            </a:r>
            <a:endParaRPr b="0" i="0" sz="1000" u="none" cap="none" strike="noStrike">
              <a:solidFill>
                <a:srgbClr val="000000"/>
              </a:solidFill>
              <a:latin typeface="Lexend Light"/>
              <a:ea typeface="Lexend Light"/>
              <a:cs typeface="Lexend Light"/>
              <a:sym typeface="Lexend Light"/>
            </a:endParaRPr>
          </a:p>
        </p:txBody>
      </p:sp>
      <p:pic>
        <p:nvPicPr>
          <p:cNvPr id="1083" name="Google Shape;1083;p36"/>
          <p:cNvPicPr preferRelativeResize="0"/>
          <p:nvPr/>
        </p:nvPicPr>
        <p:blipFill rotWithShape="1">
          <a:blip r:embed="rId5">
            <a:alphaModFix/>
          </a:blip>
          <a:srcRect b="0" l="0" r="0" t="0"/>
          <a:stretch/>
        </p:blipFill>
        <p:spPr>
          <a:xfrm>
            <a:off x="4438251" y="-1"/>
            <a:ext cx="3450900" cy="1783548"/>
          </a:xfrm>
          <a:prstGeom prst="rect">
            <a:avLst/>
          </a:prstGeom>
          <a:noFill/>
          <a:ln>
            <a:noFill/>
          </a:ln>
        </p:spPr>
      </p:pic>
      <p:sp>
        <p:nvSpPr>
          <p:cNvPr id="1084" name="Google Shape;1084;p36">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1085" name="Google Shape;1085;p36"/>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1086" name="Google Shape;1086;p36"/>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1087" name="Google Shape;1087;p36"/>
          <p:cNvGrpSpPr/>
          <p:nvPr/>
        </p:nvGrpSpPr>
        <p:grpSpPr>
          <a:xfrm>
            <a:off x="-49675" y="4665325"/>
            <a:ext cx="3454200" cy="533400"/>
            <a:chOff x="-49675" y="4665325"/>
            <a:chExt cx="3454200" cy="533400"/>
          </a:xfrm>
        </p:grpSpPr>
        <p:pic>
          <p:nvPicPr>
            <p:cNvPr id="1088" name="Google Shape;1088;p36"/>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1089" name="Google Shape;1089;p36"/>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pic>
        <p:nvPicPr>
          <p:cNvPr id="1094" name="Google Shape;1094;p37"/>
          <p:cNvPicPr preferRelativeResize="0"/>
          <p:nvPr/>
        </p:nvPicPr>
        <p:blipFill rotWithShape="1">
          <a:blip r:embed="rId3">
            <a:alphaModFix/>
          </a:blip>
          <a:srcRect b="0" l="0" r="0" t="0"/>
          <a:stretch/>
        </p:blipFill>
        <p:spPr>
          <a:xfrm>
            <a:off x="969348" y="735875"/>
            <a:ext cx="1865127" cy="1295100"/>
          </a:xfrm>
          <a:prstGeom prst="rect">
            <a:avLst/>
          </a:prstGeom>
          <a:noFill/>
          <a:ln>
            <a:noFill/>
          </a:ln>
        </p:spPr>
      </p:pic>
      <p:grpSp>
        <p:nvGrpSpPr>
          <p:cNvPr id="1095" name="Google Shape;1095;p37"/>
          <p:cNvGrpSpPr/>
          <p:nvPr/>
        </p:nvGrpSpPr>
        <p:grpSpPr>
          <a:xfrm>
            <a:off x="4095225" y="0"/>
            <a:ext cx="5142600" cy="5143500"/>
            <a:chOff x="4095225" y="0"/>
            <a:chExt cx="5142600" cy="5143500"/>
          </a:xfrm>
        </p:grpSpPr>
        <p:sp>
          <p:nvSpPr>
            <p:cNvPr id="1096" name="Google Shape;1096;p37"/>
            <p:cNvSpPr/>
            <p:nvPr/>
          </p:nvSpPr>
          <p:spPr>
            <a:xfrm rot="2700000">
              <a:off x="4848341" y="753691"/>
              <a:ext cx="3636367" cy="3636367"/>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37"/>
            <p:cNvSpPr/>
            <p:nvPr/>
          </p:nvSpPr>
          <p:spPr>
            <a:xfrm>
              <a:off x="6658350" y="0"/>
              <a:ext cx="2485800" cy="5143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8" name="Google Shape;1098;p37"/>
          <p:cNvSpPr/>
          <p:nvPr/>
        </p:nvSpPr>
        <p:spPr>
          <a:xfrm>
            <a:off x="0" y="80912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9" name="Google Shape;1099;p37"/>
          <p:cNvGrpSpPr/>
          <p:nvPr/>
        </p:nvGrpSpPr>
        <p:grpSpPr>
          <a:xfrm>
            <a:off x="3498267" y="-73078"/>
            <a:ext cx="5645783" cy="5227662"/>
            <a:chOff x="3498267" y="-73078"/>
            <a:chExt cx="5645783" cy="5227662"/>
          </a:xfrm>
        </p:grpSpPr>
        <p:sp>
          <p:nvSpPr>
            <p:cNvPr id="1100" name="Google Shape;1100;p37"/>
            <p:cNvSpPr/>
            <p:nvPr/>
          </p:nvSpPr>
          <p:spPr>
            <a:xfrm rot="-5400000">
              <a:off x="8190650" y="4196125"/>
              <a:ext cx="953400" cy="953400"/>
            </a:xfrm>
            <a:prstGeom prst="rtTriangl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1" name="Google Shape;1101;p37"/>
            <p:cNvGrpSpPr/>
            <p:nvPr/>
          </p:nvGrpSpPr>
          <p:grpSpPr>
            <a:xfrm>
              <a:off x="4783882" y="4250379"/>
              <a:ext cx="890768" cy="904205"/>
              <a:chOff x="4783882" y="4250379"/>
              <a:chExt cx="890768" cy="904205"/>
            </a:xfrm>
          </p:grpSpPr>
          <p:cxnSp>
            <p:nvCxnSpPr>
              <p:cNvPr id="1102" name="Google Shape;1102;p37"/>
              <p:cNvCxnSpPr/>
              <p:nvPr/>
            </p:nvCxnSpPr>
            <p:spPr>
              <a:xfrm rot="10800000">
                <a:off x="4939350" y="4419284"/>
                <a:ext cx="735300" cy="735300"/>
              </a:xfrm>
              <a:prstGeom prst="straightConnector1">
                <a:avLst/>
              </a:prstGeom>
              <a:noFill/>
              <a:ln cap="flat" cmpd="sng" w="38100">
                <a:solidFill>
                  <a:srgbClr val="43B6CA"/>
                </a:solidFill>
                <a:prstDash val="solid"/>
                <a:round/>
                <a:headEnd len="sm" w="sm" type="none"/>
                <a:tailEnd len="sm" w="sm" type="none"/>
              </a:ln>
            </p:spPr>
          </p:cxnSp>
          <p:sp>
            <p:nvSpPr>
              <p:cNvPr id="1103" name="Google Shape;1103;p37"/>
              <p:cNvSpPr/>
              <p:nvPr/>
            </p:nvSpPr>
            <p:spPr>
              <a:xfrm>
                <a:off x="4783882" y="4250379"/>
                <a:ext cx="93600" cy="93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4" name="Google Shape;1104;p37"/>
            <p:cNvGrpSpPr/>
            <p:nvPr/>
          </p:nvGrpSpPr>
          <p:grpSpPr>
            <a:xfrm>
              <a:off x="3498267" y="-73078"/>
              <a:ext cx="873930" cy="568861"/>
              <a:chOff x="3498267" y="-73078"/>
              <a:chExt cx="873930" cy="568861"/>
            </a:xfrm>
          </p:grpSpPr>
          <p:cxnSp>
            <p:nvCxnSpPr>
              <p:cNvPr id="1105" name="Google Shape;1105;p37"/>
              <p:cNvCxnSpPr/>
              <p:nvPr/>
            </p:nvCxnSpPr>
            <p:spPr>
              <a:xfrm flipH="1" rot="5400000">
                <a:off x="3498267" y="-73078"/>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1106" name="Google Shape;1106;p37"/>
              <p:cNvCxnSpPr/>
              <p:nvPr/>
            </p:nvCxnSpPr>
            <p:spPr>
              <a:xfrm rot="10800000">
                <a:off x="3844197" y="-32217"/>
                <a:ext cx="528000" cy="528000"/>
              </a:xfrm>
              <a:prstGeom prst="straightConnector1">
                <a:avLst/>
              </a:prstGeom>
              <a:noFill/>
              <a:ln cap="flat" cmpd="sng" w="38100">
                <a:solidFill>
                  <a:srgbClr val="E33448"/>
                </a:solidFill>
                <a:prstDash val="solid"/>
                <a:round/>
                <a:headEnd len="sm" w="sm" type="none"/>
                <a:tailEnd len="sm" w="sm" type="none"/>
              </a:ln>
            </p:spPr>
          </p:cxnSp>
          <p:sp>
            <p:nvSpPr>
              <p:cNvPr id="1107" name="Google Shape;1107;p37"/>
              <p:cNvSpPr/>
              <p:nvPr/>
            </p:nvSpPr>
            <p:spPr>
              <a:xfrm>
                <a:off x="4003650" y="425273"/>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08" name="Google Shape;1108;p37"/>
          <p:cNvSpPr txBox="1"/>
          <p:nvPr/>
        </p:nvSpPr>
        <p:spPr>
          <a:xfrm>
            <a:off x="6233975" y="1060475"/>
            <a:ext cx="2223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FACTS </a:t>
            </a:r>
            <a:r>
              <a:rPr b="0" i="0" lang="es-419" sz="2800" u="none" cap="none" strike="noStrike">
                <a:solidFill>
                  <a:srgbClr val="43B6CA"/>
                </a:solidFill>
                <a:latin typeface="Lexend ExtraBold"/>
                <a:ea typeface="Lexend ExtraBold"/>
                <a:cs typeface="Lexend ExtraBold"/>
                <a:sym typeface="Lexend ExtraBold"/>
              </a:rPr>
              <a:t>&amp;</a:t>
            </a:r>
            <a:endParaRPr b="0" i="0" sz="2800" u="none" cap="none" strike="noStrike">
              <a:solidFill>
                <a:srgbClr val="43B6CA"/>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2800"/>
              <a:buFont typeface="Arial"/>
              <a:buNone/>
            </a:pPr>
            <a:r>
              <a:rPr b="0" i="0" lang="es-419" sz="2800" u="none" cap="none" strike="noStrike">
                <a:solidFill>
                  <a:srgbClr val="000000"/>
                </a:solidFill>
                <a:latin typeface="Lexend ExtraBold"/>
                <a:ea typeface="Lexend ExtraBold"/>
                <a:cs typeface="Lexend ExtraBold"/>
                <a:sym typeface="Lexend ExtraBold"/>
              </a:rPr>
              <a:t>NUMBERS</a:t>
            </a:r>
            <a:r>
              <a:rPr b="0" i="0" lang="es-419" sz="2800" u="none" cap="none" strike="noStrike">
                <a:solidFill>
                  <a:srgbClr val="43B6CA"/>
                </a:solidFill>
                <a:latin typeface="Lexend ExtraBold"/>
                <a:ea typeface="Lexend ExtraBold"/>
                <a:cs typeface="Lexend ExtraBold"/>
                <a:sym typeface="Lexend ExtraBold"/>
              </a:rPr>
              <a:t>!</a:t>
            </a:r>
            <a:endParaRPr b="0" i="0" sz="2800" u="none" cap="none" strike="noStrike">
              <a:solidFill>
                <a:srgbClr val="43B6CA"/>
              </a:solidFill>
              <a:latin typeface="Lexend ExtraBold"/>
              <a:ea typeface="Lexend ExtraBold"/>
              <a:cs typeface="Lexend ExtraBold"/>
              <a:sym typeface="Lexend ExtraBold"/>
            </a:endParaRPr>
          </a:p>
        </p:txBody>
      </p:sp>
      <p:sp>
        <p:nvSpPr>
          <p:cNvPr id="1109" name="Google Shape;1109;p37"/>
          <p:cNvSpPr txBox="1"/>
          <p:nvPr/>
        </p:nvSpPr>
        <p:spPr>
          <a:xfrm>
            <a:off x="2140450" y="1507775"/>
            <a:ext cx="1698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MEDIOS PAGADOS</a:t>
            </a:r>
            <a:endParaRPr b="0" i="0" sz="1100" u="none" cap="none" strike="noStrike">
              <a:solidFill>
                <a:srgbClr val="000000"/>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Y ORGÁNICOS</a:t>
            </a:r>
            <a:endParaRPr b="0" i="0" sz="1100" u="none" cap="none" strike="noStrike">
              <a:solidFill>
                <a:srgbClr val="000000"/>
              </a:solidFill>
              <a:latin typeface="Lexend ExtraBold"/>
              <a:ea typeface="Lexend ExtraBold"/>
              <a:cs typeface="Lexend ExtraBold"/>
              <a:sym typeface="Lexend ExtraBold"/>
            </a:endParaRPr>
          </a:p>
        </p:txBody>
      </p:sp>
      <p:pic>
        <p:nvPicPr>
          <p:cNvPr id="1110" name="Google Shape;1110;p37"/>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111" name="Google Shape;1111;p37"/>
          <p:cNvSpPr txBox="1"/>
          <p:nvPr/>
        </p:nvSpPr>
        <p:spPr>
          <a:xfrm>
            <a:off x="1216600" y="2163600"/>
            <a:ext cx="3440700" cy="230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Tráfico para redes sociales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Tráfico para sitios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Campañas de E-commerce</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Campañas de Engagement</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Campañas de alcance</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SEO</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Campañas de descargas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Lead Capture</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Optimización de campañas</a:t>
            </a:r>
            <a:endParaRPr b="0" i="0" sz="95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950"/>
              <a:buFont typeface="Arial"/>
              <a:buNone/>
            </a:pPr>
            <a:r>
              <a:rPr b="0" i="0" lang="es-419" sz="950" u="none" cap="none" strike="noStrike">
                <a:solidFill>
                  <a:srgbClr val="000000"/>
                </a:solidFill>
                <a:latin typeface="Lexend Light"/>
                <a:ea typeface="Lexend Light"/>
                <a:cs typeface="Lexend Light"/>
                <a:sym typeface="Lexend Light"/>
              </a:rPr>
              <a:t>Estrategia de funnel de campañas publicitarias</a:t>
            </a:r>
            <a:endParaRPr b="0" i="0" sz="950" u="none" cap="none" strike="noStrike">
              <a:solidFill>
                <a:srgbClr val="000000"/>
              </a:solidFill>
              <a:latin typeface="Lexend Light"/>
              <a:ea typeface="Lexend Light"/>
              <a:cs typeface="Lexend Light"/>
              <a:sym typeface="Lexend Light"/>
            </a:endParaRPr>
          </a:p>
        </p:txBody>
      </p:sp>
      <p:sp>
        <p:nvSpPr>
          <p:cNvPr id="1112" name="Google Shape;1112;p37"/>
          <p:cNvSpPr txBox="1"/>
          <p:nvPr/>
        </p:nvSpPr>
        <p:spPr>
          <a:xfrm>
            <a:off x="6233975" y="2171550"/>
            <a:ext cx="23382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Nuestro departamento de</a:t>
            </a:r>
            <a:endParaRPr b="0" i="0" sz="1000" u="none" cap="none" strike="noStrike">
              <a:solidFill>
                <a:schemeClr val="dk1"/>
              </a:solidFill>
              <a:latin typeface="Lexend Light"/>
              <a:ea typeface="Lexend Light"/>
              <a:cs typeface="Lexend Light"/>
              <a:sym typeface="Lexend Light"/>
            </a:endParaRPr>
          </a:p>
          <a:p>
            <a:pPr indent="0" lvl="0" marL="0" marR="0" rtl="0" algn="l">
              <a:lnSpc>
                <a:spcPct val="130000"/>
              </a:lnSpc>
              <a:spcBef>
                <a:spcPts val="0"/>
              </a:spcBef>
              <a:spcAft>
                <a:spcPts val="0"/>
              </a:spcAft>
              <a:buClr>
                <a:srgbClr val="000000"/>
              </a:buClr>
              <a:buSzPts val="1000"/>
              <a:buFont typeface="Arial"/>
              <a:buNone/>
            </a:pPr>
            <a:r>
              <a:rPr b="0" i="0" lang="es-419" sz="1000" u="none" cap="none" strike="noStrike">
                <a:solidFill>
                  <a:schemeClr val="dk1"/>
                </a:solidFill>
                <a:latin typeface="Lexend Light"/>
                <a:ea typeface="Lexend Light"/>
                <a:cs typeface="Lexend Light"/>
                <a:sym typeface="Lexend Light"/>
              </a:rPr>
              <a:t>Paid Media logra </a:t>
            </a:r>
            <a:r>
              <a:rPr b="1" i="0" lang="es-419" sz="1000" u="none" cap="none" strike="noStrike">
                <a:solidFill>
                  <a:schemeClr val="dk1"/>
                </a:solidFill>
                <a:latin typeface="Lexend"/>
                <a:ea typeface="Lexend"/>
                <a:cs typeface="Lexend"/>
                <a:sym typeface="Lexend"/>
              </a:rPr>
              <a:t>más de 574 millones de impactos publicitarios al año</a:t>
            </a:r>
            <a:r>
              <a:rPr b="0" i="0" lang="es-419" sz="1000" u="none" cap="none" strike="noStrike">
                <a:solidFill>
                  <a:schemeClr val="dk1"/>
                </a:solidFill>
                <a:latin typeface="Lexend Light"/>
                <a:ea typeface="Lexend Light"/>
                <a:cs typeface="Lexend Light"/>
                <a:sym typeface="Lexend Light"/>
              </a:rPr>
              <a:t> a través de campañas en múltiples medios. Uno de nuestros clientes recientes triplicó sus ingresos en cuestión de meses con leads generados por Figment.</a:t>
            </a:r>
            <a:endParaRPr b="0" i="0" sz="1000" u="none" cap="none" strike="noStrike">
              <a:solidFill>
                <a:schemeClr val="dk1"/>
              </a:solidFill>
              <a:latin typeface="Lexend Light"/>
              <a:ea typeface="Lexend Light"/>
              <a:cs typeface="Lexend Light"/>
              <a:sym typeface="Lexend Light"/>
            </a:endParaRPr>
          </a:p>
        </p:txBody>
      </p:sp>
      <p:grpSp>
        <p:nvGrpSpPr>
          <p:cNvPr id="1113" name="Google Shape;1113;p37"/>
          <p:cNvGrpSpPr/>
          <p:nvPr/>
        </p:nvGrpSpPr>
        <p:grpSpPr>
          <a:xfrm>
            <a:off x="1146378" y="2304041"/>
            <a:ext cx="70199" cy="1786927"/>
            <a:chOff x="1142800" y="1488325"/>
            <a:chExt cx="73800" cy="1878800"/>
          </a:xfrm>
        </p:grpSpPr>
        <p:sp>
          <p:nvSpPr>
            <p:cNvPr id="1114" name="Google Shape;1114;p37"/>
            <p:cNvSpPr/>
            <p:nvPr/>
          </p:nvSpPr>
          <p:spPr>
            <a:xfrm>
              <a:off x="1142800" y="24027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37"/>
            <p:cNvSpPr/>
            <p:nvPr/>
          </p:nvSpPr>
          <p:spPr>
            <a:xfrm>
              <a:off x="1142800" y="26253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37"/>
            <p:cNvSpPr/>
            <p:nvPr/>
          </p:nvSpPr>
          <p:spPr>
            <a:xfrm>
              <a:off x="1142800" y="21800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37"/>
            <p:cNvSpPr/>
            <p:nvPr/>
          </p:nvSpPr>
          <p:spPr>
            <a:xfrm>
              <a:off x="1142800" y="1488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37"/>
            <p:cNvSpPr/>
            <p:nvPr/>
          </p:nvSpPr>
          <p:spPr>
            <a:xfrm>
              <a:off x="1142800" y="17169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37"/>
            <p:cNvSpPr/>
            <p:nvPr/>
          </p:nvSpPr>
          <p:spPr>
            <a:xfrm>
              <a:off x="1142800" y="19574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37"/>
            <p:cNvSpPr/>
            <p:nvPr/>
          </p:nvSpPr>
          <p:spPr>
            <a:xfrm>
              <a:off x="1142800" y="28480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37"/>
            <p:cNvSpPr/>
            <p:nvPr/>
          </p:nvSpPr>
          <p:spPr>
            <a:xfrm>
              <a:off x="1142800" y="307067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37"/>
            <p:cNvSpPr/>
            <p:nvPr/>
          </p:nvSpPr>
          <p:spPr>
            <a:xfrm>
              <a:off x="1142800" y="3293325"/>
              <a:ext cx="73800" cy="738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3" name="Google Shape;1123;p37"/>
          <p:cNvSpPr/>
          <p:nvPr/>
        </p:nvSpPr>
        <p:spPr>
          <a:xfrm>
            <a:off x="1146378" y="4236189"/>
            <a:ext cx="70200" cy="70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4" name="Google Shape;1124;p37"/>
          <p:cNvPicPr preferRelativeResize="0"/>
          <p:nvPr/>
        </p:nvPicPr>
        <p:blipFill rotWithShape="1">
          <a:blip r:embed="rId5">
            <a:alphaModFix/>
          </a:blip>
          <a:srcRect b="0" l="0" r="0" t="0"/>
          <a:stretch/>
        </p:blipFill>
        <p:spPr>
          <a:xfrm>
            <a:off x="4136547" y="295900"/>
            <a:ext cx="2054953" cy="2222825"/>
          </a:xfrm>
          <a:prstGeom prst="rect">
            <a:avLst/>
          </a:prstGeom>
          <a:noFill/>
          <a:ln>
            <a:noFill/>
          </a:ln>
        </p:spPr>
      </p:pic>
      <p:sp>
        <p:nvSpPr>
          <p:cNvPr id="1125" name="Google Shape;1125;p37">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1126" name="Google Shape;1126;p37"/>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1127" name="Google Shape;1127;p37"/>
          <p:cNvGrpSpPr/>
          <p:nvPr/>
        </p:nvGrpSpPr>
        <p:grpSpPr>
          <a:xfrm>
            <a:off x="-49675" y="4665325"/>
            <a:ext cx="3454200" cy="533400"/>
            <a:chOff x="-49675" y="4665325"/>
            <a:chExt cx="3454200" cy="533400"/>
          </a:xfrm>
        </p:grpSpPr>
        <p:pic>
          <p:nvPicPr>
            <p:cNvPr id="1128" name="Google Shape;1128;p37"/>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129" name="Google Shape;1129;p37"/>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id="1134" name="Google Shape;1134;p38"/>
          <p:cNvPicPr preferRelativeResize="0"/>
          <p:nvPr/>
        </p:nvPicPr>
        <p:blipFill rotWithShape="1">
          <a:blip r:embed="rId3">
            <a:alphaModFix/>
          </a:blip>
          <a:srcRect b="0" l="0" r="0" t="0"/>
          <a:stretch/>
        </p:blipFill>
        <p:spPr>
          <a:xfrm>
            <a:off x="5296225" y="1606075"/>
            <a:ext cx="2590050" cy="2590050"/>
          </a:xfrm>
          <a:prstGeom prst="rect">
            <a:avLst/>
          </a:prstGeom>
          <a:noFill/>
          <a:ln>
            <a:noFill/>
          </a:ln>
        </p:spPr>
      </p:pic>
      <p:pic>
        <p:nvPicPr>
          <p:cNvPr id="1135" name="Google Shape;1135;p38"/>
          <p:cNvPicPr preferRelativeResize="0"/>
          <p:nvPr/>
        </p:nvPicPr>
        <p:blipFill rotWithShape="1">
          <a:blip r:embed="rId4">
            <a:alphaModFix/>
          </a:blip>
          <a:srcRect b="-4384" l="1921" r="0" t="0"/>
          <a:stretch/>
        </p:blipFill>
        <p:spPr>
          <a:xfrm>
            <a:off x="-228600" y="240551"/>
            <a:ext cx="2647300" cy="2435200"/>
          </a:xfrm>
          <a:prstGeom prst="rect">
            <a:avLst/>
          </a:prstGeom>
          <a:noFill/>
          <a:ln>
            <a:noFill/>
          </a:ln>
        </p:spPr>
      </p:pic>
      <p:sp>
        <p:nvSpPr>
          <p:cNvPr id="1136" name="Google Shape;1136;p38"/>
          <p:cNvSpPr/>
          <p:nvPr/>
        </p:nvSpPr>
        <p:spPr>
          <a:xfrm rot="5400000">
            <a:off x="-50" y="0"/>
            <a:ext cx="859200" cy="8592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38"/>
          <p:cNvSpPr/>
          <p:nvPr/>
        </p:nvSpPr>
        <p:spPr>
          <a:xfrm rot="-5400000">
            <a:off x="8190650" y="4196125"/>
            <a:ext cx="953400" cy="953400"/>
          </a:xfrm>
          <a:prstGeom prst="rtTriangle">
            <a:avLst/>
          </a:prstGeom>
          <a:solidFill>
            <a:srgbClr val="F6C30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8" name="Google Shape;1138;p38"/>
          <p:cNvPicPr preferRelativeResize="0"/>
          <p:nvPr/>
        </p:nvPicPr>
        <p:blipFill rotWithShape="1">
          <a:blip r:embed="rId5">
            <a:alphaModFix/>
          </a:blip>
          <a:srcRect b="0" l="0" r="15368" t="0"/>
          <a:stretch/>
        </p:blipFill>
        <p:spPr>
          <a:xfrm>
            <a:off x="8125450" y="1476725"/>
            <a:ext cx="1018600" cy="1392450"/>
          </a:xfrm>
          <a:prstGeom prst="rect">
            <a:avLst/>
          </a:prstGeom>
          <a:noFill/>
          <a:ln>
            <a:noFill/>
          </a:ln>
        </p:spPr>
      </p:pic>
      <p:grpSp>
        <p:nvGrpSpPr>
          <p:cNvPr id="1139" name="Google Shape;1139;p38"/>
          <p:cNvGrpSpPr/>
          <p:nvPr/>
        </p:nvGrpSpPr>
        <p:grpSpPr>
          <a:xfrm>
            <a:off x="3976175" y="-203382"/>
            <a:ext cx="859320" cy="873930"/>
            <a:chOff x="3976175" y="-203382"/>
            <a:chExt cx="859320" cy="873930"/>
          </a:xfrm>
        </p:grpSpPr>
        <p:cxnSp>
          <p:nvCxnSpPr>
            <p:cNvPr id="1140" name="Google Shape;1140;p38"/>
            <p:cNvCxnSpPr/>
            <p:nvPr/>
          </p:nvCxnSpPr>
          <p:spPr>
            <a:xfrm flipH="1" rot="10800000">
              <a:off x="4148856" y="-203382"/>
              <a:ext cx="426300" cy="426300"/>
            </a:xfrm>
            <a:prstGeom prst="straightConnector1">
              <a:avLst/>
            </a:prstGeom>
            <a:noFill/>
            <a:ln cap="flat" cmpd="sng" w="38100">
              <a:solidFill>
                <a:srgbClr val="000000"/>
              </a:solidFill>
              <a:prstDash val="solid"/>
              <a:round/>
              <a:headEnd len="sm" w="sm" type="none"/>
              <a:tailEnd len="sm" w="sm" type="none"/>
            </a:ln>
          </p:spPr>
        </p:cxnSp>
        <p:cxnSp>
          <p:nvCxnSpPr>
            <p:cNvPr id="1141" name="Google Shape;1141;p38"/>
            <p:cNvCxnSpPr/>
            <p:nvPr/>
          </p:nvCxnSpPr>
          <p:spPr>
            <a:xfrm flipH="1" rot="10800000">
              <a:off x="4006295" y="-158652"/>
              <a:ext cx="829200" cy="829200"/>
            </a:xfrm>
            <a:prstGeom prst="straightConnector1">
              <a:avLst/>
            </a:prstGeom>
            <a:noFill/>
            <a:ln cap="flat" cmpd="sng" w="38100">
              <a:solidFill>
                <a:srgbClr val="E33448"/>
              </a:solidFill>
              <a:prstDash val="solid"/>
              <a:round/>
              <a:headEnd len="sm" w="sm" type="none"/>
              <a:tailEnd len="sm" w="sm" type="none"/>
            </a:ln>
          </p:spPr>
        </p:cxnSp>
        <p:sp>
          <p:nvSpPr>
            <p:cNvPr id="1142" name="Google Shape;1142;p38"/>
            <p:cNvSpPr/>
            <p:nvPr/>
          </p:nvSpPr>
          <p:spPr>
            <a:xfrm>
              <a:off x="3976175" y="317148"/>
              <a:ext cx="70500" cy="705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143" name="Google Shape;1143;p38"/>
          <p:cNvCxnSpPr/>
          <p:nvPr/>
        </p:nvCxnSpPr>
        <p:spPr>
          <a:xfrm flipH="1" rot="10800000">
            <a:off x="-266950" y="1704130"/>
            <a:ext cx="615600" cy="615600"/>
          </a:xfrm>
          <a:prstGeom prst="straightConnector1">
            <a:avLst/>
          </a:prstGeom>
          <a:noFill/>
          <a:ln cap="flat" cmpd="sng" w="38100">
            <a:solidFill>
              <a:srgbClr val="F6C30F"/>
            </a:solidFill>
            <a:prstDash val="solid"/>
            <a:round/>
            <a:headEnd len="sm" w="sm" type="none"/>
            <a:tailEnd len="sm" w="sm" type="none"/>
          </a:ln>
        </p:spPr>
      </p:cxnSp>
      <p:pic>
        <p:nvPicPr>
          <p:cNvPr id="1144" name="Google Shape;1144;p38"/>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sp>
        <p:nvSpPr>
          <p:cNvPr id="1145" name="Google Shape;1145;p38"/>
          <p:cNvSpPr txBox="1"/>
          <p:nvPr/>
        </p:nvSpPr>
        <p:spPr>
          <a:xfrm rot="-2700000">
            <a:off x="1128613" y="567793"/>
            <a:ext cx="2537523" cy="5231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rgbClr val="000000"/>
                </a:solidFill>
                <a:latin typeface="Lexend ExtraBold"/>
                <a:ea typeface="Lexend ExtraBold"/>
                <a:cs typeface="Lexend ExtraBold"/>
                <a:sym typeface="Lexend ExtraBold"/>
              </a:rPr>
              <a:t>MEDIOS PAGADOS Y ORGÁNICOS</a:t>
            </a:r>
            <a:endParaRPr b="0" i="0" sz="1100" u="none" cap="none" strike="noStrike">
              <a:solidFill>
                <a:srgbClr val="000000"/>
              </a:solidFill>
              <a:latin typeface="Lexend ExtraBold"/>
              <a:ea typeface="Lexend ExtraBold"/>
              <a:cs typeface="Lexend ExtraBold"/>
              <a:sym typeface="Lexend ExtraBold"/>
            </a:endParaRPr>
          </a:p>
        </p:txBody>
      </p:sp>
      <p:pic>
        <p:nvPicPr>
          <p:cNvPr id="1146" name="Google Shape;1146;p38">
            <a:hlinkClick r:id="rId7"/>
          </p:cNvPr>
          <p:cNvPicPr preferRelativeResize="0"/>
          <p:nvPr/>
        </p:nvPicPr>
        <p:blipFill rotWithShape="1">
          <a:blip r:embed="rId8">
            <a:alphaModFix/>
          </a:blip>
          <a:srcRect b="0" l="0" r="0" t="0"/>
          <a:stretch/>
        </p:blipFill>
        <p:spPr>
          <a:xfrm>
            <a:off x="3856440" y="169100"/>
            <a:ext cx="2531880" cy="2531904"/>
          </a:xfrm>
          <a:prstGeom prst="rect">
            <a:avLst/>
          </a:prstGeom>
          <a:noFill/>
          <a:ln>
            <a:noFill/>
          </a:ln>
        </p:spPr>
      </p:pic>
      <p:pic>
        <p:nvPicPr>
          <p:cNvPr id="1147" name="Google Shape;1147;p38"/>
          <p:cNvPicPr preferRelativeResize="0"/>
          <p:nvPr/>
        </p:nvPicPr>
        <p:blipFill rotWithShape="1">
          <a:blip r:embed="rId9">
            <a:alphaModFix/>
          </a:blip>
          <a:srcRect b="0" l="0" r="0" t="0"/>
          <a:stretch/>
        </p:blipFill>
        <p:spPr>
          <a:xfrm>
            <a:off x="3069714" y="2365900"/>
            <a:ext cx="2531880" cy="2531874"/>
          </a:xfrm>
          <a:prstGeom prst="rect">
            <a:avLst/>
          </a:prstGeom>
          <a:noFill/>
          <a:ln>
            <a:noFill/>
          </a:ln>
        </p:spPr>
      </p:pic>
      <p:pic>
        <p:nvPicPr>
          <p:cNvPr id="1148" name="Google Shape;1148;p38">
            <a:hlinkClick r:id="rId10"/>
          </p:cNvPr>
          <p:cNvPicPr preferRelativeResize="0"/>
          <p:nvPr/>
        </p:nvPicPr>
        <p:blipFill rotWithShape="1">
          <a:blip r:embed="rId11">
            <a:alphaModFix/>
          </a:blip>
          <a:srcRect b="0" l="0" r="0" t="0"/>
          <a:stretch/>
        </p:blipFill>
        <p:spPr>
          <a:xfrm>
            <a:off x="1590438" y="875624"/>
            <a:ext cx="2531880" cy="2531874"/>
          </a:xfrm>
          <a:prstGeom prst="rect">
            <a:avLst/>
          </a:prstGeom>
          <a:noFill/>
          <a:ln>
            <a:noFill/>
          </a:ln>
        </p:spPr>
      </p:pic>
      <p:sp>
        <p:nvSpPr>
          <p:cNvPr id="1149" name="Google Shape;1149;p38"/>
          <p:cNvSpPr txBox="1"/>
          <p:nvPr/>
        </p:nvSpPr>
        <p:spPr>
          <a:xfrm rot="-2700000">
            <a:off x="923329" y="3347546"/>
            <a:ext cx="1647842" cy="600334"/>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chemeClr val="dk1"/>
              </a:buClr>
              <a:buSzPts val="1100"/>
              <a:buFont typeface="Arial"/>
              <a:buNone/>
            </a:pPr>
            <a:r>
              <a:rPr b="0" i="0" lang="es-419" sz="600" u="none" cap="none" strike="noStrike">
                <a:solidFill>
                  <a:schemeClr val="dk1"/>
                </a:solidFill>
                <a:highlight>
                  <a:schemeClr val="lt1"/>
                </a:highlight>
                <a:latin typeface="Lexend Light"/>
                <a:ea typeface="Lexend Light"/>
                <a:cs typeface="Lexend Light"/>
                <a:sym typeface="Lexend Light"/>
              </a:rPr>
              <a:t>Triplicamos la asistencia/venta en el (Enero) 2023 vs el 2022 en Omnilaser. Triplicando el ROI</a:t>
            </a:r>
            <a:endParaRPr b="1" i="0" sz="900" u="none" cap="none" strike="noStrike">
              <a:solidFill>
                <a:srgbClr val="000000"/>
              </a:solidFill>
              <a:latin typeface="Lexend"/>
              <a:ea typeface="Lexend"/>
              <a:cs typeface="Lexend"/>
              <a:sym typeface="Lexend"/>
            </a:endParaRPr>
          </a:p>
        </p:txBody>
      </p:sp>
      <p:sp>
        <p:nvSpPr>
          <p:cNvPr id="1150" name="Google Shape;1150;p38"/>
          <p:cNvSpPr txBox="1"/>
          <p:nvPr/>
        </p:nvSpPr>
        <p:spPr>
          <a:xfrm rot="-2700000">
            <a:off x="5917176" y="314935"/>
            <a:ext cx="1284247" cy="55408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s-419" sz="600" u="none" cap="none" strike="noStrike">
                <a:solidFill>
                  <a:schemeClr val="dk1"/>
                </a:solidFill>
                <a:highlight>
                  <a:schemeClr val="lt1"/>
                </a:highlight>
                <a:latin typeface="Lexend Light"/>
                <a:ea typeface="Lexend Light"/>
                <a:cs typeface="Lexend Light"/>
                <a:sym typeface="Lexend Light"/>
              </a:rPr>
              <a:t>Hemos logrado más de 1,800,000 descargas a la aplicación a esta aplicación multijuegos.</a:t>
            </a:r>
            <a:endParaRPr b="1" i="0" sz="900" u="none" cap="none" strike="noStrike">
              <a:solidFill>
                <a:srgbClr val="000000"/>
              </a:solidFill>
              <a:latin typeface="Lexend"/>
              <a:ea typeface="Lexend"/>
              <a:cs typeface="Lexend"/>
              <a:sym typeface="Lexend"/>
            </a:endParaRPr>
          </a:p>
        </p:txBody>
      </p:sp>
      <p:sp>
        <p:nvSpPr>
          <p:cNvPr id="1151" name="Google Shape;1151;p38"/>
          <p:cNvSpPr txBox="1"/>
          <p:nvPr/>
        </p:nvSpPr>
        <p:spPr>
          <a:xfrm rot="-2700000">
            <a:off x="5026802" y="4000994"/>
            <a:ext cx="1212547" cy="923623"/>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chemeClr val="dk1"/>
              </a:buClr>
              <a:buSzPts val="1100"/>
              <a:buFont typeface="Arial"/>
              <a:buNone/>
            </a:pPr>
            <a:r>
              <a:t/>
            </a:r>
            <a:endParaRPr b="1" i="0" sz="900" u="none" cap="none" strike="noStrike">
              <a:solidFill>
                <a:schemeClr val="dk1"/>
              </a:solidFill>
              <a:latin typeface="Lexend"/>
              <a:ea typeface="Lexend"/>
              <a:cs typeface="Lexend"/>
              <a:sym typeface="Lexend"/>
            </a:endParaRPr>
          </a:p>
          <a:p>
            <a:pPr indent="0" lvl="0" marL="0" marR="0" rtl="0" algn="r">
              <a:lnSpc>
                <a:spcPct val="100000"/>
              </a:lnSpc>
              <a:spcBef>
                <a:spcPts val="0"/>
              </a:spcBef>
              <a:spcAft>
                <a:spcPts val="0"/>
              </a:spcAft>
              <a:buClr>
                <a:schemeClr val="dk1"/>
              </a:buClr>
              <a:buSzPts val="1100"/>
              <a:buFont typeface="Arial"/>
              <a:buNone/>
            </a:pPr>
            <a:r>
              <a:rPr b="0" i="0" lang="es-419" sz="600" u="none" cap="none" strike="noStrike">
                <a:solidFill>
                  <a:schemeClr val="dk1"/>
                </a:solidFill>
                <a:highlight>
                  <a:schemeClr val="lt1"/>
                </a:highlight>
                <a:latin typeface="Lexend Light"/>
                <a:ea typeface="Lexend Light"/>
                <a:cs typeface="Lexend Light"/>
                <a:sym typeface="Lexend Light"/>
              </a:rPr>
              <a:t>Con esta campaña en línea logramos la venta de 4 millones de unidades de Crazy Dips, el doble de lo estimado inicialmente.</a:t>
            </a:r>
            <a:endParaRPr b="1" i="0" sz="900" u="none" cap="none" strike="noStrike">
              <a:solidFill>
                <a:schemeClr val="dk1"/>
              </a:solidFill>
              <a:latin typeface="Lexend"/>
              <a:ea typeface="Lexend"/>
              <a:cs typeface="Lexend"/>
              <a:sym typeface="Lexend"/>
            </a:endParaRPr>
          </a:p>
        </p:txBody>
      </p:sp>
      <p:sp>
        <p:nvSpPr>
          <p:cNvPr id="1152" name="Google Shape;1152;p38"/>
          <p:cNvSpPr txBox="1"/>
          <p:nvPr/>
        </p:nvSpPr>
        <p:spPr>
          <a:xfrm rot="-2700000">
            <a:off x="6705607" y="3587364"/>
            <a:ext cx="1938887" cy="6928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1" i="0" sz="900" u="none" cap="none" strike="noStrike">
              <a:solidFill>
                <a:srgbClr val="2B2B2B"/>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rPr b="0" i="0" lang="es-419" sz="600" u="none" cap="none" strike="noStrike">
                <a:solidFill>
                  <a:schemeClr val="dk1"/>
                </a:solidFill>
                <a:highlight>
                  <a:schemeClr val="lt1"/>
                </a:highlight>
                <a:latin typeface="Lexend Light"/>
                <a:ea typeface="Lexend Light"/>
                <a:cs typeface="Lexend Light"/>
                <a:sym typeface="Lexend Light"/>
              </a:rPr>
              <a:t>Gracias a las estrategias digitales propuestas, hemos logrado más de 1,300,000 seguidores sumando los 3 esfuerzos principales de redes sociales.</a:t>
            </a:r>
            <a:endParaRPr b="1" i="0" sz="900" u="none" cap="none" strike="noStrike">
              <a:solidFill>
                <a:schemeClr val="dk1"/>
              </a:solidFill>
              <a:latin typeface="Lexend"/>
              <a:ea typeface="Lexend"/>
              <a:cs typeface="Lexend"/>
              <a:sym typeface="Lexend"/>
            </a:endParaRPr>
          </a:p>
        </p:txBody>
      </p:sp>
      <p:grpSp>
        <p:nvGrpSpPr>
          <p:cNvPr id="1153" name="Google Shape;1153;p38"/>
          <p:cNvGrpSpPr/>
          <p:nvPr/>
        </p:nvGrpSpPr>
        <p:grpSpPr>
          <a:xfrm>
            <a:off x="5910800" y="4692934"/>
            <a:ext cx="615638" cy="499641"/>
            <a:chOff x="4856100" y="4689284"/>
            <a:chExt cx="615638" cy="499641"/>
          </a:xfrm>
        </p:grpSpPr>
        <p:cxnSp>
          <p:nvCxnSpPr>
            <p:cNvPr id="1154" name="Google Shape;1154;p38"/>
            <p:cNvCxnSpPr/>
            <p:nvPr/>
          </p:nvCxnSpPr>
          <p:spPr>
            <a:xfrm flipH="1" rot="10800000">
              <a:off x="4856100" y="4689284"/>
              <a:ext cx="465300" cy="465300"/>
            </a:xfrm>
            <a:prstGeom prst="straightConnector1">
              <a:avLst/>
            </a:prstGeom>
            <a:noFill/>
            <a:ln cap="flat" cmpd="sng" w="38100">
              <a:solidFill>
                <a:srgbClr val="F6C30F"/>
              </a:solidFill>
              <a:prstDash val="solid"/>
              <a:round/>
              <a:headEnd len="sm" w="sm" type="none"/>
              <a:tailEnd len="sm" w="sm" type="none"/>
            </a:ln>
          </p:spPr>
        </p:cxnSp>
        <p:cxnSp>
          <p:nvCxnSpPr>
            <p:cNvPr id="1155" name="Google Shape;1155;p38"/>
            <p:cNvCxnSpPr/>
            <p:nvPr/>
          </p:nvCxnSpPr>
          <p:spPr>
            <a:xfrm flipH="1" rot="10800000">
              <a:off x="5055781" y="4885925"/>
              <a:ext cx="303000" cy="303000"/>
            </a:xfrm>
            <a:prstGeom prst="straightConnector1">
              <a:avLst/>
            </a:prstGeom>
            <a:noFill/>
            <a:ln cap="flat" cmpd="sng" w="38100">
              <a:solidFill>
                <a:srgbClr val="43B6CA"/>
              </a:solidFill>
              <a:prstDash val="solid"/>
              <a:round/>
              <a:headEnd len="sm" w="sm" type="none"/>
              <a:tailEnd len="sm" w="sm" type="none"/>
            </a:ln>
          </p:spPr>
        </p:cxnSp>
        <p:sp>
          <p:nvSpPr>
            <p:cNvPr id="1156" name="Google Shape;1156;p38"/>
            <p:cNvSpPr/>
            <p:nvPr/>
          </p:nvSpPr>
          <p:spPr>
            <a:xfrm>
              <a:off x="5411138" y="4764818"/>
              <a:ext cx="60600" cy="606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57" name="Google Shape;1157;p38"/>
          <p:cNvPicPr preferRelativeResize="0"/>
          <p:nvPr/>
        </p:nvPicPr>
        <p:blipFill rotWithShape="1">
          <a:blip r:embed="rId12">
            <a:alphaModFix/>
          </a:blip>
          <a:srcRect b="0" l="0" r="0" t="0"/>
          <a:stretch/>
        </p:blipFill>
        <p:spPr>
          <a:xfrm rot="-2700000">
            <a:off x="1550210" y="2957783"/>
            <a:ext cx="788817" cy="419487"/>
          </a:xfrm>
          <a:prstGeom prst="rect">
            <a:avLst/>
          </a:prstGeom>
          <a:noFill/>
          <a:ln>
            <a:noFill/>
          </a:ln>
        </p:spPr>
      </p:pic>
      <p:pic>
        <p:nvPicPr>
          <p:cNvPr id="1158" name="Google Shape;1158;p38"/>
          <p:cNvPicPr preferRelativeResize="0"/>
          <p:nvPr/>
        </p:nvPicPr>
        <p:blipFill rotWithShape="1">
          <a:blip r:embed="rId13">
            <a:alphaModFix/>
          </a:blip>
          <a:srcRect b="0" l="0" r="0" t="0"/>
          <a:stretch/>
        </p:blipFill>
        <p:spPr>
          <a:xfrm rot="-2700000">
            <a:off x="5672879" y="346237"/>
            <a:ext cx="790018" cy="420125"/>
          </a:xfrm>
          <a:prstGeom prst="rect">
            <a:avLst/>
          </a:prstGeom>
          <a:noFill/>
          <a:ln>
            <a:noFill/>
          </a:ln>
        </p:spPr>
      </p:pic>
      <p:pic>
        <p:nvPicPr>
          <p:cNvPr id="1159" name="Google Shape;1159;p38"/>
          <p:cNvPicPr preferRelativeResize="0"/>
          <p:nvPr/>
        </p:nvPicPr>
        <p:blipFill rotWithShape="1">
          <a:blip r:embed="rId14">
            <a:alphaModFix/>
          </a:blip>
          <a:srcRect b="0" l="0" r="0" t="0"/>
          <a:stretch/>
        </p:blipFill>
        <p:spPr>
          <a:xfrm rot="-2700088">
            <a:off x="5507647" y="3767899"/>
            <a:ext cx="308408" cy="332532"/>
          </a:xfrm>
          <a:prstGeom prst="rect">
            <a:avLst/>
          </a:prstGeom>
          <a:noFill/>
          <a:ln>
            <a:noFill/>
          </a:ln>
        </p:spPr>
      </p:pic>
      <p:pic>
        <p:nvPicPr>
          <p:cNvPr id="1160" name="Google Shape;1160;p38"/>
          <p:cNvPicPr preferRelativeResize="0"/>
          <p:nvPr/>
        </p:nvPicPr>
        <p:blipFill rotWithShape="1">
          <a:blip r:embed="rId15">
            <a:alphaModFix/>
          </a:blip>
          <a:srcRect b="0" l="0" r="0" t="0"/>
          <a:stretch/>
        </p:blipFill>
        <p:spPr>
          <a:xfrm rot="-2700000">
            <a:off x="6605712" y="3984159"/>
            <a:ext cx="767698" cy="408256"/>
          </a:xfrm>
          <a:prstGeom prst="rect">
            <a:avLst/>
          </a:prstGeom>
          <a:noFill/>
          <a:ln>
            <a:noFill/>
          </a:ln>
        </p:spPr>
      </p:pic>
      <p:sp>
        <p:nvSpPr>
          <p:cNvPr id="1161" name="Google Shape;1161;p38">
            <a:hlinkClick action="ppaction://hlinksldjump" r:id="rId1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1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1162" name="Google Shape;1162;p38"/>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grpSp>
        <p:nvGrpSpPr>
          <p:cNvPr id="1163" name="Google Shape;1163;p38"/>
          <p:cNvGrpSpPr/>
          <p:nvPr/>
        </p:nvGrpSpPr>
        <p:grpSpPr>
          <a:xfrm>
            <a:off x="7121802" y="-40103"/>
            <a:ext cx="1733099" cy="1314725"/>
            <a:chOff x="6842041" y="-80466"/>
            <a:chExt cx="1733099" cy="1314725"/>
          </a:xfrm>
        </p:grpSpPr>
        <p:sp>
          <p:nvSpPr>
            <p:cNvPr id="1164" name="Google Shape;1164;p38"/>
            <p:cNvSpPr/>
            <p:nvPr/>
          </p:nvSpPr>
          <p:spPr>
            <a:xfrm rot="-2700000">
              <a:off x="6759424" y="387188"/>
              <a:ext cx="1479833" cy="379292"/>
            </a:xfrm>
            <a:prstGeom prst="rect">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65" name="Google Shape;1165;p38"/>
            <p:cNvCxnSpPr/>
            <p:nvPr/>
          </p:nvCxnSpPr>
          <p:spPr>
            <a:xfrm flipH="1" rot="10800000">
              <a:off x="7955340" y="7184"/>
              <a:ext cx="619800" cy="619800"/>
            </a:xfrm>
            <a:prstGeom prst="straightConnector1">
              <a:avLst/>
            </a:prstGeom>
            <a:noFill/>
            <a:ln cap="flat" cmpd="sng" w="38100">
              <a:solidFill>
                <a:srgbClr val="F6C30F"/>
              </a:solidFill>
              <a:prstDash val="solid"/>
              <a:round/>
              <a:headEnd len="sm" w="sm" type="none"/>
              <a:tailEnd len="sm" w="sm" type="none"/>
            </a:ln>
          </p:spPr>
        </p:cxnSp>
        <p:sp>
          <p:nvSpPr>
            <p:cNvPr id="1166" name="Google Shape;1166;p38"/>
            <p:cNvSpPr/>
            <p:nvPr/>
          </p:nvSpPr>
          <p:spPr>
            <a:xfrm>
              <a:off x="6842065" y="963959"/>
              <a:ext cx="270300" cy="270300"/>
            </a:xfrm>
            <a:prstGeom prst="rtTriangle">
              <a:avLst/>
            </a:prstGeom>
            <a:solidFill>
              <a:srgbClr val="E334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38"/>
            <p:cNvSpPr txBox="1"/>
            <p:nvPr/>
          </p:nvSpPr>
          <p:spPr>
            <a:xfrm rot="-2700000">
              <a:off x="6827444" y="455751"/>
              <a:ext cx="1228244" cy="3848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DA CLICK EN </a:t>
              </a:r>
              <a:endParaRPr b="0" i="0" sz="650" u="none" cap="none" strike="noStrike">
                <a:solidFill>
                  <a:schemeClr val="lt1"/>
                </a:solidFill>
                <a:latin typeface="Lexend Medium"/>
                <a:ea typeface="Lexend Medium"/>
                <a:cs typeface="Lexend Medium"/>
                <a:sym typeface="Lexend Medium"/>
              </a:endParaRPr>
            </a:p>
            <a:p>
              <a:pPr indent="0" lvl="0" marL="0" marR="0" rtl="0" algn="l">
                <a:lnSpc>
                  <a:spcPct val="100000"/>
                </a:lnSpc>
                <a:spcBef>
                  <a:spcPts val="0"/>
                </a:spcBef>
                <a:spcAft>
                  <a:spcPts val="0"/>
                </a:spcAft>
                <a:buClr>
                  <a:srgbClr val="000000"/>
                </a:buClr>
                <a:buSzPts val="650"/>
                <a:buFont typeface="Arial"/>
                <a:buNone/>
              </a:pPr>
              <a:r>
                <a:rPr b="0" i="0" lang="es-419" sz="650" u="none" cap="none" strike="noStrike">
                  <a:solidFill>
                    <a:schemeClr val="lt1"/>
                  </a:solidFill>
                  <a:latin typeface="Lexend Medium"/>
                  <a:ea typeface="Lexend Medium"/>
                  <a:cs typeface="Lexend Medium"/>
                  <a:sym typeface="Lexend Medium"/>
                </a:rPr>
                <a:t>PARA VER MÁS</a:t>
              </a:r>
              <a:endParaRPr b="0" i="0" sz="650" u="none" cap="none" strike="noStrike">
                <a:solidFill>
                  <a:schemeClr val="lt1"/>
                </a:solidFill>
                <a:latin typeface="Lexend Medium"/>
                <a:ea typeface="Lexend Medium"/>
                <a:cs typeface="Lexend Medium"/>
                <a:sym typeface="Lexend Medium"/>
              </a:endParaRPr>
            </a:p>
          </p:txBody>
        </p:sp>
        <p:pic>
          <p:nvPicPr>
            <p:cNvPr id="1168" name="Google Shape;1168;p38"/>
            <p:cNvPicPr preferRelativeResize="0"/>
            <p:nvPr/>
          </p:nvPicPr>
          <p:blipFill rotWithShape="1">
            <a:blip r:embed="rId18">
              <a:alphaModFix amt="84000"/>
            </a:blip>
            <a:srcRect b="708" l="0" r="0" t="708"/>
            <a:stretch/>
          </p:blipFill>
          <p:spPr>
            <a:xfrm rot="2699956">
              <a:off x="7545069" y="309336"/>
              <a:ext cx="251917" cy="241858"/>
            </a:xfrm>
            <a:prstGeom prst="rect">
              <a:avLst/>
            </a:prstGeom>
            <a:noFill/>
            <a:ln>
              <a:noFill/>
            </a:ln>
          </p:spPr>
        </p:pic>
        <p:pic>
          <p:nvPicPr>
            <p:cNvPr id="1169" name="Google Shape;1169;p38"/>
            <p:cNvPicPr preferRelativeResize="0"/>
            <p:nvPr/>
          </p:nvPicPr>
          <p:blipFill rotWithShape="1">
            <a:blip r:embed="rId19">
              <a:alphaModFix amt="80000"/>
            </a:blip>
            <a:srcRect b="0" l="0" r="0" t="0"/>
            <a:stretch/>
          </p:blipFill>
          <p:spPr>
            <a:xfrm rot="-2699961">
              <a:off x="7711339" y="131505"/>
              <a:ext cx="251917" cy="241859"/>
            </a:xfrm>
            <a:prstGeom prst="rect">
              <a:avLst/>
            </a:prstGeom>
            <a:noFill/>
            <a:ln>
              <a:noFill/>
            </a:ln>
          </p:spPr>
        </p:pic>
      </p:grpSp>
      <p:grpSp>
        <p:nvGrpSpPr>
          <p:cNvPr id="1170" name="Google Shape;1170;p38"/>
          <p:cNvGrpSpPr/>
          <p:nvPr/>
        </p:nvGrpSpPr>
        <p:grpSpPr>
          <a:xfrm>
            <a:off x="-49675" y="4665325"/>
            <a:ext cx="3454200" cy="533400"/>
            <a:chOff x="-49675" y="4665325"/>
            <a:chExt cx="3454200" cy="533400"/>
          </a:xfrm>
        </p:grpSpPr>
        <p:pic>
          <p:nvPicPr>
            <p:cNvPr id="1171" name="Google Shape;1171;p38"/>
            <p:cNvPicPr preferRelativeResize="0"/>
            <p:nvPr/>
          </p:nvPicPr>
          <p:blipFill rotWithShape="1">
            <a:blip r:embed="rId6">
              <a:alphaModFix/>
            </a:blip>
            <a:srcRect b="0" l="0" r="0" t="0"/>
            <a:stretch/>
          </p:blipFill>
          <p:spPr>
            <a:xfrm>
              <a:off x="471300" y="4665325"/>
              <a:ext cx="211475" cy="211475"/>
            </a:xfrm>
            <a:prstGeom prst="rect">
              <a:avLst/>
            </a:prstGeom>
            <a:noFill/>
            <a:ln>
              <a:noFill/>
            </a:ln>
          </p:spPr>
        </p:pic>
        <p:sp>
          <p:nvSpPr>
            <p:cNvPr id="1172" name="Google Shape;1172;p38"/>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39"/>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1178" name="Google Shape;1178;p39"/>
          <p:cNvSpPr/>
          <p:nvPr/>
        </p:nvSpPr>
        <p:spPr>
          <a:xfrm rot="-5400000">
            <a:off x="8217300" y="4216800"/>
            <a:ext cx="926700" cy="926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9" name="Google Shape;1179;p39"/>
          <p:cNvPicPr preferRelativeResize="0"/>
          <p:nvPr/>
        </p:nvPicPr>
        <p:blipFill rotWithShape="1">
          <a:blip r:embed="rId4">
            <a:alphaModFix/>
          </a:blip>
          <a:srcRect b="0" l="-4110" r="4110" t="0"/>
          <a:stretch/>
        </p:blipFill>
        <p:spPr>
          <a:xfrm>
            <a:off x="4687069" y="1819650"/>
            <a:ext cx="4456926" cy="1004225"/>
          </a:xfrm>
          <a:prstGeom prst="rect">
            <a:avLst/>
          </a:prstGeom>
          <a:noFill/>
          <a:ln>
            <a:noFill/>
          </a:ln>
        </p:spPr>
      </p:pic>
      <p:pic>
        <p:nvPicPr>
          <p:cNvPr id="1180" name="Google Shape;1180;p39"/>
          <p:cNvPicPr preferRelativeResize="0"/>
          <p:nvPr/>
        </p:nvPicPr>
        <p:blipFill rotWithShape="1">
          <a:blip r:embed="rId5">
            <a:alphaModFix/>
          </a:blip>
          <a:srcRect b="0" l="783" r="0" t="527"/>
          <a:stretch/>
        </p:blipFill>
        <p:spPr>
          <a:xfrm>
            <a:off x="0" y="-28575"/>
            <a:ext cx="5693373" cy="4523873"/>
          </a:xfrm>
          <a:prstGeom prst="rect">
            <a:avLst/>
          </a:prstGeom>
          <a:noFill/>
          <a:ln>
            <a:noFill/>
          </a:ln>
        </p:spPr>
      </p:pic>
      <p:pic>
        <p:nvPicPr>
          <p:cNvPr id="1181" name="Google Shape;1181;p39"/>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pic>
        <p:nvPicPr>
          <p:cNvPr id="1182" name="Google Shape;1182;p39"/>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grpSp>
        <p:nvGrpSpPr>
          <p:cNvPr id="1183" name="Google Shape;1183;p39"/>
          <p:cNvGrpSpPr/>
          <p:nvPr/>
        </p:nvGrpSpPr>
        <p:grpSpPr>
          <a:xfrm>
            <a:off x="-49675" y="4665325"/>
            <a:ext cx="3454200" cy="533400"/>
            <a:chOff x="-49675" y="4665325"/>
            <a:chExt cx="3454200" cy="533400"/>
          </a:xfrm>
        </p:grpSpPr>
        <p:pic>
          <p:nvPicPr>
            <p:cNvPr id="1184" name="Google Shape;1184;p39"/>
            <p:cNvPicPr preferRelativeResize="0"/>
            <p:nvPr/>
          </p:nvPicPr>
          <p:blipFill rotWithShape="1">
            <a:blip r:embed="rId3">
              <a:alphaModFix/>
            </a:blip>
            <a:srcRect b="0" l="0" r="0" t="0"/>
            <a:stretch/>
          </p:blipFill>
          <p:spPr>
            <a:xfrm>
              <a:off x="471300" y="4665325"/>
              <a:ext cx="211475" cy="211475"/>
            </a:xfrm>
            <a:prstGeom prst="rect">
              <a:avLst/>
            </a:prstGeom>
            <a:noFill/>
            <a:ln>
              <a:noFill/>
            </a:ln>
          </p:spPr>
        </p:pic>
        <p:sp>
          <p:nvSpPr>
            <p:cNvPr id="1185" name="Google Shape;1185;p39"/>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4"/>
          <p:cNvPicPr preferRelativeResize="0"/>
          <p:nvPr/>
        </p:nvPicPr>
        <p:blipFill rotWithShape="1">
          <a:blip r:embed="rId3">
            <a:alphaModFix/>
          </a:blip>
          <a:srcRect b="0" l="0" r="0" t="0"/>
          <a:stretch/>
        </p:blipFill>
        <p:spPr>
          <a:xfrm>
            <a:off x="4450300" y="687687"/>
            <a:ext cx="4306450" cy="3768137"/>
          </a:xfrm>
          <a:prstGeom prst="rect">
            <a:avLst/>
          </a:prstGeom>
          <a:noFill/>
          <a:ln>
            <a:noFill/>
          </a:ln>
        </p:spPr>
      </p:pic>
      <p:sp>
        <p:nvSpPr>
          <p:cNvPr id="86" name="Google Shape;86;p4"/>
          <p:cNvSpPr txBox="1"/>
          <p:nvPr/>
        </p:nvSpPr>
        <p:spPr>
          <a:xfrm>
            <a:off x="665250" y="1765925"/>
            <a:ext cx="3398700" cy="20709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rgbClr val="000000"/>
              </a:buClr>
              <a:buSzPts val="1100"/>
              <a:buFont typeface="Arial"/>
              <a:buNone/>
            </a:pPr>
            <a:r>
              <a:rPr b="0" i="0" lang="es-419" sz="950" u="none" cap="none" strike="noStrike">
                <a:solidFill>
                  <a:schemeClr val="dk1"/>
                </a:solidFill>
                <a:latin typeface="Lexend Light"/>
                <a:ea typeface="Lexend Light"/>
                <a:cs typeface="Lexend Light"/>
                <a:sym typeface="Lexend Light"/>
              </a:rPr>
              <a:t>Prácticamente todo lo que te ofrecemos, lo resolvemos en casa. Sabemos el dolor de cabeza que es para ti coordinar varias agencias a la vez.</a:t>
            </a:r>
            <a:endParaRPr b="0" i="0" sz="950" u="none" cap="none" strike="noStrike">
              <a:solidFill>
                <a:schemeClr val="dk1"/>
              </a:solidFill>
              <a:latin typeface="Lexend Light"/>
              <a:ea typeface="Lexend Light"/>
              <a:cs typeface="Lexend Light"/>
              <a:sym typeface="Lexend Light"/>
            </a:endParaRPr>
          </a:p>
          <a:p>
            <a:pPr indent="0" lvl="0" marL="0" marR="0" rtl="0" algn="l">
              <a:lnSpc>
                <a:spcPct val="170000"/>
              </a:lnSpc>
              <a:spcBef>
                <a:spcPts val="0"/>
              </a:spcBef>
              <a:spcAft>
                <a:spcPts val="0"/>
              </a:spcAft>
              <a:buClr>
                <a:srgbClr val="000000"/>
              </a:buClr>
              <a:buSzPts val="1100"/>
              <a:buFont typeface="Arial"/>
              <a:buNone/>
            </a:pPr>
            <a:r>
              <a:rPr b="0" i="0" lang="es-419" sz="950" u="none" cap="none" strike="noStrike">
                <a:solidFill>
                  <a:schemeClr val="dk1"/>
                </a:solidFill>
                <a:latin typeface="Lexend Light"/>
                <a:ea typeface="Lexend Light"/>
                <a:cs typeface="Lexend Light"/>
                <a:sym typeface="Lexend Light"/>
              </a:rPr>
              <a:t>Hay muchas divas ahí afuera. Varias agencias tercerizan el trabajo, y solo sirven para subir el precio. Aquí solo tienes un punto de contacto que representa un equipo de más de 30 personas para resolver lo que necesites, con muchas especialidades.</a:t>
            </a:r>
            <a:endParaRPr b="0" i="0" sz="950" u="none" cap="none" strike="noStrike">
              <a:solidFill>
                <a:srgbClr val="000000"/>
              </a:solidFill>
              <a:latin typeface="Lexend Light"/>
              <a:ea typeface="Lexend Light"/>
              <a:cs typeface="Lexend Light"/>
              <a:sym typeface="Lexend Light"/>
            </a:endParaRPr>
          </a:p>
        </p:txBody>
      </p:sp>
      <p:sp>
        <p:nvSpPr>
          <p:cNvPr id="87" name="Google Shape;87;p4"/>
          <p:cNvSpPr/>
          <p:nvPr/>
        </p:nvSpPr>
        <p:spPr>
          <a:xfrm rot="-5400000">
            <a:off x="7363350" y="3362850"/>
            <a:ext cx="903600" cy="2657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 name="Google Shape;88;p4"/>
          <p:cNvPicPr preferRelativeResize="0"/>
          <p:nvPr/>
        </p:nvPicPr>
        <p:blipFill rotWithShape="1">
          <a:blip r:embed="rId4">
            <a:alphaModFix/>
          </a:blip>
          <a:srcRect b="0" l="17211" r="0" t="0"/>
          <a:stretch/>
        </p:blipFill>
        <p:spPr>
          <a:xfrm>
            <a:off x="0" y="687675"/>
            <a:ext cx="3398776" cy="887050"/>
          </a:xfrm>
          <a:prstGeom prst="rect">
            <a:avLst/>
          </a:prstGeom>
          <a:noFill/>
          <a:ln>
            <a:noFill/>
          </a:ln>
        </p:spPr>
      </p:pic>
      <p:pic>
        <p:nvPicPr>
          <p:cNvPr id="89" name="Google Shape;89;p4"/>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90" name="Google Shape;90;p4">
            <a:hlinkClick action="ppaction://hlinksldjump" r:id="rId6"/>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7">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grpSp>
        <p:nvGrpSpPr>
          <p:cNvPr id="91" name="Google Shape;91;p4"/>
          <p:cNvGrpSpPr/>
          <p:nvPr/>
        </p:nvGrpSpPr>
        <p:grpSpPr>
          <a:xfrm>
            <a:off x="-49675" y="4665325"/>
            <a:ext cx="3454200" cy="533400"/>
            <a:chOff x="-49675" y="4665325"/>
            <a:chExt cx="3454200" cy="533400"/>
          </a:xfrm>
        </p:grpSpPr>
        <p:pic>
          <p:nvPicPr>
            <p:cNvPr id="92" name="Google Shape;92;p4"/>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93" name="Google Shape;93;p4"/>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2024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5"/>
          <p:cNvPicPr preferRelativeResize="0"/>
          <p:nvPr/>
        </p:nvPicPr>
        <p:blipFill rotWithShape="1">
          <a:blip r:embed="rId3">
            <a:alphaModFix/>
          </a:blip>
          <a:srcRect b="0" l="0" r="0" t="0"/>
          <a:stretch/>
        </p:blipFill>
        <p:spPr>
          <a:xfrm>
            <a:off x="0" y="0"/>
            <a:ext cx="9143976" cy="5143500"/>
          </a:xfrm>
          <a:prstGeom prst="rect">
            <a:avLst/>
          </a:prstGeom>
          <a:noFill/>
          <a:ln>
            <a:noFill/>
          </a:ln>
        </p:spPr>
      </p:pic>
      <p:pic>
        <p:nvPicPr>
          <p:cNvPr id="99" name="Google Shape;99;p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00" name="Google Shape;100;p5">
            <a:hlinkClick action="ppaction://hlinksldjump" r:id="rId5"/>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6">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101" name="Google Shape;101;p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grpSp>
        <p:nvGrpSpPr>
          <p:cNvPr id="102" name="Google Shape;102;p5"/>
          <p:cNvGrpSpPr/>
          <p:nvPr/>
        </p:nvGrpSpPr>
        <p:grpSpPr>
          <a:xfrm>
            <a:off x="-49675" y="4665325"/>
            <a:ext cx="3454200" cy="533400"/>
            <a:chOff x="-49675" y="4665325"/>
            <a:chExt cx="3454200" cy="533400"/>
          </a:xfrm>
        </p:grpSpPr>
        <p:pic>
          <p:nvPicPr>
            <p:cNvPr id="103" name="Google Shape;103;p5"/>
            <p:cNvPicPr preferRelativeResize="0"/>
            <p:nvPr/>
          </p:nvPicPr>
          <p:blipFill rotWithShape="1">
            <a:blip r:embed="rId4">
              <a:alphaModFix/>
            </a:blip>
            <a:srcRect b="0" l="0" r="0" t="0"/>
            <a:stretch/>
          </p:blipFill>
          <p:spPr>
            <a:xfrm>
              <a:off x="471300" y="4665325"/>
              <a:ext cx="211475" cy="211475"/>
            </a:xfrm>
            <a:prstGeom prst="rect">
              <a:avLst/>
            </a:prstGeom>
            <a:noFill/>
            <a:ln>
              <a:noFill/>
            </a:ln>
          </p:spPr>
        </p:pic>
        <p:sp>
          <p:nvSpPr>
            <p:cNvPr id="104" name="Google Shape;104;p5"/>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
        <p:nvSpPr>
          <p:cNvPr id="105" name="Google Shape;105;p5"/>
          <p:cNvSpPr txBox="1"/>
          <p:nvPr/>
        </p:nvSpPr>
        <p:spPr>
          <a:xfrm>
            <a:off x="2136050" y="1688375"/>
            <a:ext cx="6495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Social</a:t>
            </a:r>
            <a:endParaRPr b="0" i="0" sz="1000" u="none" cap="none" strike="noStrike">
              <a:solidFill>
                <a:schemeClr val="dk2"/>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Media</a:t>
            </a:r>
            <a:endParaRPr b="0" i="0" sz="1000" u="none" cap="none" strike="noStrike">
              <a:solidFill>
                <a:schemeClr val="dk2"/>
              </a:solidFill>
              <a:latin typeface="Lexend"/>
              <a:ea typeface="Lexend"/>
              <a:cs typeface="Lexend"/>
              <a:sym typeface="Lexend"/>
            </a:endParaRPr>
          </a:p>
        </p:txBody>
      </p:sp>
      <p:sp>
        <p:nvSpPr>
          <p:cNvPr id="106" name="Google Shape;106;p5"/>
          <p:cNvSpPr txBox="1"/>
          <p:nvPr/>
        </p:nvSpPr>
        <p:spPr>
          <a:xfrm>
            <a:off x="2136050" y="2380275"/>
            <a:ext cx="6495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Diseño</a:t>
            </a:r>
            <a:endParaRPr b="0" i="0" sz="1000" u="none" cap="none" strike="noStrike">
              <a:solidFill>
                <a:schemeClr val="dk2"/>
              </a:solidFill>
              <a:latin typeface="Lexend"/>
              <a:ea typeface="Lexend"/>
              <a:cs typeface="Lexend"/>
              <a:sym typeface="Lexend"/>
            </a:endParaRPr>
          </a:p>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Gráfico</a:t>
            </a:r>
            <a:endParaRPr b="0" i="0" sz="1000" u="none" cap="none" strike="noStrike">
              <a:solidFill>
                <a:schemeClr val="dk2"/>
              </a:solidFill>
              <a:latin typeface="Lexend"/>
              <a:ea typeface="Lexend"/>
              <a:cs typeface="Lexend"/>
              <a:sym typeface="Lexend"/>
            </a:endParaRPr>
          </a:p>
        </p:txBody>
      </p:sp>
      <p:sp>
        <p:nvSpPr>
          <p:cNvPr id="107" name="Google Shape;107;p5"/>
          <p:cNvSpPr txBox="1"/>
          <p:nvPr/>
        </p:nvSpPr>
        <p:spPr>
          <a:xfrm>
            <a:off x="1699275" y="3072175"/>
            <a:ext cx="10863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Desarrollo de Videojuegos</a:t>
            </a:r>
            <a:endParaRPr b="0" i="0" sz="1000" u="none" cap="none" strike="noStrike">
              <a:solidFill>
                <a:schemeClr val="dk2"/>
              </a:solidFill>
              <a:latin typeface="Lexend"/>
              <a:ea typeface="Lexend"/>
              <a:cs typeface="Lexend"/>
              <a:sym typeface="Lexend"/>
            </a:endParaRPr>
          </a:p>
        </p:txBody>
      </p:sp>
      <p:sp>
        <p:nvSpPr>
          <p:cNvPr id="108" name="Google Shape;108;p5"/>
          <p:cNvSpPr txBox="1"/>
          <p:nvPr/>
        </p:nvSpPr>
        <p:spPr>
          <a:xfrm>
            <a:off x="1269875" y="3764075"/>
            <a:ext cx="15156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Creatividad Digital y Consultoría</a:t>
            </a:r>
            <a:endParaRPr b="0" i="0" sz="1000" u="none" cap="none" strike="noStrike">
              <a:solidFill>
                <a:schemeClr val="dk2"/>
              </a:solidFill>
              <a:latin typeface="Lexend"/>
              <a:ea typeface="Lexend"/>
              <a:cs typeface="Lexend"/>
              <a:sym typeface="Lexend"/>
            </a:endParaRPr>
          </a:p>
        </p:txBody>
      </p:sp>
      <p:sp>
        <p:nvSpPr>
          <p:cNvPr id="109" name="Google Shape;109;p5"/>
          <p:cNvSpPr txBox="1"/>
          <p:nvPr/>
        </p:nvSpPr>
        <p:spPr>
          <a:xfrm>
            <a:off x="6541275" y="1688375"/>
            <a:ext cx="1178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Desarrollo de Software</a:t>
            </a:r>
            <a:endParaRPr b="0" i="0" sz="1000" u="none" cap="none" strike="noStrike">
              <a:solidFill>
                <a:schemeClr val="dk2"/>
              </a:solidFill>
              <a:latin typeface="Lexend"/>
              <a:ea typeface="Lexend"/>
              <a:cs typeface="Lexend"/>
              <a:sym typeface="Lexend"/>
            </a:endParaRPr>
          </a:p>
        </p:txBody>
      </p:sp>
      <p:sp>
        <p:nvSpPr>
          <p:cNvPr id="110" name="Google Shape;110;p5"/>
          <p:cNvSpPr txBox="1"/>
          <p:nvPr/>
        </p:nvSpPr>
        <p:spPr>
          <a:xfrm>
            <a:off x="6541275" y="2380275"/>
            <a:ext cx="1361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Medios Pagados</a:t>
            </a:r>
            <a:endParaRPr b="0" i="0" sz="1000" u="none" cap="none" strike="noStrike">
              <a:solidFill>
                <a:schemeClr val="dk2"/>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y Orgánicos</a:t>
            </a:r>
            <a:endParaRPr b="0" i="0" sz="1000" u="none" cap="none" strike="noStrike">
              <a:solidFill>
                <a:schemeClr val="dk2"/>
              </a:solidFill>
              <a:latin typeface="Lexend"/>
              <a:ea typeface="Lexend"/>
              <a:cs typeface="Lexend"/>
              <a:sym typeface="Lexend"/>
            </a:endParaRPr>
          </a:p>
        </p:txBody>
      </p:sp>
      <p:sp>
        <p:nvSpPr>
          <p:cNvPr id="111" name="Google Shape;111;p5"/>
          <p:cNvSpPr txBox="1"/>
          <p:nvPr/>
        </p:nvSpPr>
        <p:spPr>
          <a:xfrm>
            <a:off x="6541275" y="3072175"/>
            <a:ext cx="1086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Animación y Visual Effects</a:t>
            </a:r>
            <a:endParaRPr b="0" i="0" sz="1000" u="none" cap="none" strike="noStrike">
              <a:solidFill>
                <a:schemeClr val="dk2"/>
              </a:solidFill>
              <a:latin typeface="Lexend"/>
              <a:ea typeface="Lexend"/>
              <a:cs typeface="Lexend"/>
              <a:sym typeface="Lexend"/>
            </a:endParaRPr>
          </a:p>
        </p:txBody>
      </p:sp>
      <p:sp>
        <p:nvSpPr>
          <p:cNvPr id="112" name="Google Shape;112;p5"/>
          <p:cNvSpPr txBox="1"/>
          <p:nvPr/>
        </p:nvSpPr>
        <p:spPr>
          <a:xfrm>
            <a:off x="6541275" y="3764075"/>
            <a:ext cx="1515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Producción AV y</a:t>
            </a:r>
            <a:endParaRPr b="0" i="0" sz="1000" u="none" cap="none" strike="noStrike">
              <a:solidFill>
                <a:schemeClr val="dk2"/>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Arial"/>
              <a:buNone/>
            </a:pPr>
            <a:r>
              <a:rPr b="0" i="0" lang="es-419" sz="1000" u="none" cap="none" strike="noStrike">
                <a:solidFill>
                  <a:schemeClr val="dk2"/>
                </a:solidFill>
                <a:latin typeface="Lexend"/>
                <a:ea typeface="Lexend"/>
                <a:cs typeface="Lexend"/>
                <a:sym typeface="Lexend"/>
              </a:rPr>
              <a:t>Post Producción</a:t>
            </a:r>
            <a:endParaRPr b="0" i="0" sz="1000" u="none" cap="none" strike="noStrike">
              <a:solidFill>
                <a:schemeClr val="dk2"/>
              </a:solidFill>
              <a:latin typeface="Lexend"/>
              <a:ea typeface="Lexend"/>
              <a:cs typeface="Lexend"/>
              <a:sym typeface="Lexend"/>
            </a:endParaRPr>
          </a:p>
        </p:txBody>
      </p:sp>
      <p:sp>
        <p:nvSpPr>
          <p:cNvPr id="113" name="Google Shape;113;p5"/>
          <p:cNvSpPr/>
          <p:nvPr/>
        </p:nvSpPr>
        <p:spPr>
          <a:xfrm>
            <a:off x="2840875" y="1900275"/>
            <a:ext cx="71400" cy="71400"/>
          </a:xfrm>
          <a:prstGeom prst="ellipse">
            <a:avLst/>
          </a:prstGeom>
          <a:solidFill>
            <a:srgbClr val="F6C30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
          <p:cNvSpPr/>
          <p:nvPr/>
        </p:nvSpPr>
        <p:spPr>
          <a:xfrm>
            <a:off x="2840875" y="2590875"/>
            <a:ext cx="71400" cy="714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
          <p:cNvSpPr/>
          <p:nvPr/>
        </p:nvSpPr>
        <p:spPr>
          <a:xfrm>
            <a:off x="2840875" y="3282775"/>
            <a:ext cx="71400" cy="714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5"/>
          <p:cNvSpPr/>
          <p:nvPr/>
        </p:nvSpPr>
        <p:spPr>
          <a:xfrm>
            <a:off x="2840875" y="3974050"/>
            <a:ext cx="71400" cy="714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
          <p:cNvSpPr/>
          <p:nvPr/>
        </p:nvSpPr>
        <p:spPr>
          <a:xfrm rot="10800000">
            <a:off x="6358550" y="3974050"/>
            <a:ext cx="71400" cy="71400"/>
          </a:xfrm>
          <a:prstGeom prst="ellipse">
            <a:avLst/>
          </a:prstGeom>
          <a:solidFill>
            <a:srgbClr val="F6C30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5"/>
          <p:cNvSpPr/>
          <p:nvPr/>
        </p:nvSpPr>
        <p:spPr>
          <a:xfrm rot="10800000">
            <a:off x="6358550" y="3283450"/>
            <a:ext cx="71400" cy="71400"/>
          </a:xfrm>
          <a:prstGeom prst="ellipse">
            <a:avLst/>
          </a:prstGeom>
          <a:solidFill>
            <a:srgbClr val="43B6C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
          <p:cNvSpPr/>
          <p:nvPr/>
        </p:nvSpPr>
        <p:spPr>
          <a:xfrm rot="10800000">
            <a:off x="6358550" y="2591550"/>
            <a:ext cx="71400" cy="714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5"/>
          <p:cNvSpPr/>
          <p:nvPr/>
        </p:nvSpPr>
        <p:spPr>
          <a:xfrm rot="10800000">
            <a:off x="6358550" y="1900275"/>
            <a:ext cx="71400" cy="71400"/>
          </a:xfrm>
          <a:prstGeom prst="ellipse">
            <a:avLst/>
          </a:prstGeom>
          <a:solidFill>
            <a:srgbClr val="E334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6"/>
          <p:cNvPicPr preferRelativeResize="0"/>
          <p:nvPr/>
        </p:nvPicPr>
        <p:blipFill rotWithShape="1">
          <a:blip r:embed="rId3">
            <a:alphaModFix/>
          </a:blip>
          <a:srcRect b="16572" l="0" r="0" t="16573"/>
          <a:stretch/>
        </p:blipFill>
        <p:spPr>
          <a:xfrm>
            <a:off x="-12300" y="1080988"/>
            <a:ext cx="9156302" cy="3443361"/>
          </a:xfrm>
          <a:prstGeom prst="rect">
            <a:avLst/>
          </a:prstGeom>
          <a:noFill/>
          <a:ln>
            <a:noFill/>
          </a:ln>
        </p:spPr>
      </p:pic>
      <p:pic>
        <p:nvPicPr>
          <p:cNvPr id="126" name="Google Shape;126;p6"/>
          <p:cNvPicPr preferRelativeResize="0"/>
          <p:nvPr/>
        </p:nvPicPr>
        <p:blipFill rotWithShape="1">
          <a:blip r:embed="rId4">
            <a:alphaModFix/>
          </a:blip>
          <a:srcRect b="0" l="0" r="0" t="36568"/>
          <a:stretch/>
        </p:blipFill>
        <p:spPr>
          <a:xfrm>
            <a:off x="3040575" y="0"/>
            <a:ext cx="3062801" cy="763525"/>
          </a:xfrm>
          <a:prstGeom prst="rect">
            <a:avLst/>
          </a:prstGeom>
          <a:noFill/>
          <a:ln>
            <a:noFill/>
          </a:ln>
        </p:spPr>
      </p:pic>
      <p:sp>
        <p:nvSpPr>
          <p:cNvPr id="127" name="Google Shape;127;p6"/>
          <p:cNvSpPr/>
          <p:nvPr/>
        </p:nvSpPr>
        <p:spPr>
          <a:xfrm>
            <a:off x="-12375" y="5004475"/>
            <a:ext cx="9156300" cy="155100"/>
          </a:xfrm>
          <a:prstGeom prst="rect">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 name="Google Shape;128;p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pic>
        <p:nvPicPr>
          <p:cNvPr id="129" name="Google Shape;129;p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grpSp>
        <p:nvGrpSpPr>
          <p:cNvPr id="130" name="Google Shape;130;p6"/>
          <p:cNvGrpSpPr/>
          <p:nvPr/>
        </p:nvGrpSpPr>
        <p:grpSpPr>
          <a:xfrm>
            <a:off x="-49675" y="4665325"/>
            <a:ext cx="3454200" cy="533400"/>
            <a:chOff x="-49675" y="4665325"/>
            <a:chExt cx="3454200" cy="533400"/>
          </a:xfrm>
        </p:grpSpPr>
        <p:pic>
          <p:nvPicPr>
            <p:cNvPr id="131" name="Google Shape;131;p6"/>
            <p:cNvPicPr preferRelativeResize="0"/>
            <p:nvPr/>
          </p:nvPicPr>
          <p:blipFill rotWithShape="1">
            <a:blip r:embed="rId5">
              <a:alphaModFix/>
            </a:blip>
            <a:srcRect b="0" l="0" r="0" t="0"/>
            <a:stretch/>
          </p:blipFill>
          <p:spPr>
            <a:xfrm>
              <a:off x="471300" y="4665325"/>
              <a:ext cx="211475" cy="211475"/>
            </a:xfrm>
            <a:prstGeom prst="rect">
              <a:avLst/>
            </a:prstGeom>
            <a:noFill/>
            <a:ln>
              <a:noFill/>
            </a:ln>
          </p:spPr>
        </p:pic>
        <p:sp>
          <p:nvSpPr>
            <p:cNvPr id="132" name="Google Shape;132;p6"/>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idx="1" type="body"/>
          </p:nvPr>
        </p:nvSpPr>
        <p:spPr>
          <a:xfrm>
            <a:off x="372400" y="1404700"/>
            <a:ext cx="7932900" cy="3363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SzPct val="180000"/>
              <a:buNone/>
            </a:pPr>
            <a:r>
              <a:rPr lang="es-419" sz="4000">
                <a:solidFill>
                  <a:schemeClr val="dk1"/>
                </a:solidFill>
                <a:latin typeface="Lexend Light"/>
                <a:ea typeface="Lexend Light"/>
                <a:cs typeface="Lexend Light"/>
                <a:sym typeface="Lexend Light"/>
              </a:rPr>
              <a:t>Esta presentación se puede leer de principio a fin, pero te recomendamos </a:t>
            </a:r>
            <a:r>
              <a:rPr b="1" lang="es-419" sz="4000">
                <a:solidFill>
                  <a:schemeClr val="dk1"/>
                </a:solidFill>
                <a:latin typeface="Lexend"/>
                <a:ea typeface="Lexend"/>
                <a:cs typeface="Lexend"/>
                <a:sym typeface="Lexend"/>
              </a:rPr>
              <a:t>le des click a lo que más interesa</a:t>
            </a:r>
            <a:r>
              <a:rPr lang="es-419" sz="4000">
                <a:solidFill>
                  <a:schemeClr val="dk1"/>
                </a:solidFill>
                <a:latin typeface="Lexend Light"/>
                <a:ea typeface="Lexend Light"/>
                <a:cs typeface="Lexend Light"/>
                <a:sym typeface="Lexend Light"/>
              </a:rPr>
              <a:t>:</a:t>
            </a:r>
            <a:endParaRPr sz="4000">
              <a:solidFill>
                <a:schemeClr val="dk1"/>
              </a:solidFill>
              <a:latin typeface="Lexend Light"/>
              <a:ea typeface="Lexend Light"/>
              <a:cs typeface="Lexend Light"/>
              <a:sym typeface="Lexend Light"/>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sp>
        <p:nvSpPr>
          <p:cNvPr id="138" name="Google Shape;138;p7"/>
          <p:cNvSpPr txBox="1"/>
          <p:nvPr/>
        </p:nvSpPr>
        <p:spPr>
          <a:xfrm>
            <a:off x="430650" y="1916050"/>
            <a:ext cx="3508500" cy="40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none" cap="none" strike="noStrike">
                <a:solidFill>
                  <a:srgbClr val="000000"/>
                </a:solidFill>
                <a:latin typeface="Lexend"/>
                <a:ea typeface="Lexend"/>
                <a:cs typeface="Lexend"/>
                <a:sym typeface="Lexend"/>
              </a:rPr>
              <a:t>SOBRE NOSOTROS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exend Light"/>
              <a:ea typeface="Lexend Light"/>
              <a:cs typeface="Lexend Light"/>
              <a:sym typeface="Lexend Light"/>
            </a:endParaRPr>
          </a:p>
        </p:txBody>
      </p:sp>
      <p:sp>
        <p:nvSpPr>
          <p:cNvPr id="139" name="Google Shape;139;p7"/>
          <p:cNvSpPr txBox="1"/>
          <p:nvPr/>
        </p:nvSpPr>
        <p:spPr>
          <a:xfrm>
            <a:off x="5428750" y="1902052"/>
            <a:ext cx="3218700" cy="36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419" sz="1400" u="none" cap="none" strike="noStrike">
                <a:solidFill>
                  <a:srgbClr val="000000"/>
                </a:solidFill>
                <a:latin typeface="Lexend"/>
                <a:ea typeface="Lexend"/>
                <a:cs typeface="Lexend"/>
                <a:sym typeface="Lexend"/>
              </a:rPr>
              <a:t>LO QUE HACEMOS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exend Light"/>
              <a:ea typeface="Lexend Light"/>
              <a:cs typeface="Lexend Light"/>
              <a:sym typeface="Lexend Light"/>
            </a:endParaRPr>
          </a:p>
        </p:txBody>
      </p:sp>
      <p:sp>
        <p:nvSpPr>
          <p:cNvPr id="140" name="Google Shape;140;p7"/>
          <p:cNvSpPr/>
          <p:nvPr/>
        </p:nvSpPr>
        <p:spPr>
          <a:xfrm rot="-5400000">
            <a:off x="7583450" y="3735625"/>
            <a:ext cx="1580700" cy="15810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
          <p:cNvSpPr txBox="1"/>
          <p:nvPr/>
        </p:nvSpPr>
        <p:spPr>
          <a:xfrm>
            <a:off x="164250" y="2406588"/>
            <a:ext cx="3774900" cy="2170200"/>
          </a:xfrm>
          <a:prstGeom prst="rect">
            <a:avLst/>
          </a:prstGeom>
          <a:noFill/>
          <a:ln>
            <a:noFill/>
          </a:ln>
        </p:spPr>
        <p:txBody>
          <a:bodyPr anchorCtr="0" anchor="t" bIns="91425" lIns="91425" spcFirstLastPara="1" rIns="91425" wrap="square" tIns="91425">
            <a:spAutoFit/>
          </a:bodyPr>
          <a:lstStyle/>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rPr>
              <a:t>PILARES DE FIGMENT</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3"/>
              </a:rPr>
              <a:t>EQUIPO</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4"/>
              </a:rPr>
              <a:t>TODO BAJO EL MISMO TECHO</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5"/>
              </a:rPr>
              <a:t>CREATIVIDAD DIGITAL</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6"/>
              </a:rPr>
              <a:t>OPTIMIZACIÓN</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7"/>
              </a:rPr>
              <a:t>TU ÚLTIMA AGENCIA</a:t>
            </a:r>
            <a:endParaRPr b="0" i="0" sz="1000" u="sng" cap="none" strike="noStrike">
              <a:solidFill>
                <a:schemeClr val="hlink"/>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8"/>
              </a:rPr>
              <a:t>PROCESOS PROPIETARIOS</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9"/>
              </a:rPr>
              <a:t>RELACIÓN PRECIO/EXPERTISE</a:t>
            </a:r>
            <a:endParaRPr b="0" i="0" sz="1000" u="none" cap="none" strike="noStrike">
              <a:solidFill>
                <a:schemeClr val="dk1"/>
              </a:solidFill>
              <a:latin typeface="Lexend Light"/>
              <a:ea typeface="Lexend Light"/>
              <a:cs typeface="Lexend Light"/>
              <a:sym typeface="Lexend Light"/>
            </a:endParaRPr>
          </a:p>
        </p:txBody>
      </p:sp>
      <p:sp>
        <p:nvSpPr>
          <p:cNvPr id="142" name="Google Shape;142;p7"/>
          <p:cNvSpPr txBox="1"/>
          <p:nvPr/>
        </p:nvSpPr>
        <p:spPr>
          <a:xfrm>
            <a:off x="5034025" y="2394250"/>
            <a:ext cx="3422700" cy="2170200"/>
          </a:xfrm>
          <a:prstGeom prst="rect">
            <a:avLst/>
          </a:prstGeom>
          <a:noFill/>
          <a:ln>
            <a:noFill/>
          </a:ln>
        </p:spPr>
        <p:txBody>
          <a:bodyPr anchorCtr="0" anchor="t" bIns="91425" lIns="91425" spcFirstLastPara="1" rIns="91425" wrap="square" tIns="91425">
            <a:spAutoFit/>
          </a:bodyPr>
          <a:lstStyle/>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0"/>
              </a:rPr>
              <a:t>SOCIAL MEDIA</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1"/>
              </a:rPr>
              <a:t>PRODUCCIÓN AV &amp; POST-PRODUCCIÓN</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rPr>
              <a:t>ANIMACIÓN &amp; VISUAL EFFECTS</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2"/>
              </a:rPr>
              <a:t>DESARROLLO DE SOFTWARE</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3"/>
              </a:rPr>
              <a:t>DESARROLLO DE VIDEOJUEGOS</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4"/>
              </a:rPr>
              <a:t>CREATIVIDAD DIGITAL Y CONSULTORÍA</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5"/>
              </a:rPr>
              <a:t>DISEÑO GRÁFICO</a:t>
            </a:r>
            <a:endParaRPr b="0" i="0" sz="1000" u="none" cap="none" strike="noStrike">
              <a:solidFill>
                <a:schemeClr val="dk1"/>
              </a:solidFill>
              <a:latin typeface="Lexend Light"/>
              <a:ea typeface="Lexend Light"/>
              <a:cs typeface="Lexend Light"/>
              <a:sym typeface="Lexend Light"/>
            </a:endParaRPr>
          </a:p>
          <a:p>
            <a:pPr indent="457200" lvl="0" marL="0" marR="0" rtl="0" algn="l">
              <a:lnSpc>
                <a:spcPct val="170000"/>
              </a:lnSpc>
              <a:spcBef>
                <a:spcPts val="0"/>
              </a:spcBef>
              <a:spcAft>
                <a:spcPts val="0"/>
              </a:spcAft>
              <a:buClr>
                <a:srgbClr val="000000"/>
              </a:buClr>
              <a:buSzPts val="1000"/>
              <a:buFont typeface="Arial"/>
              <a:buNone/>
            </a:pPr>
            <a:r>
              <a:rPr b="0" i="0" lang="es-419" sz="1000" u="sng" cap="none" strike="noStrike">
                <a:solidFill>
                  <a:schemeClr val="hlink"/>
                </a:solidFill>
                <a:latin typeface="Lexend Light"/>
                <a:ea typeface="Lexend Light"/>
                <a:cs typeface="Lexend Light"/>
                <a:sym typeface="Lexend Light"/>
                <a:hlinkClick action="ppaction://hlinksldjump" r:id="rId16"/>
              </a:rPr>
              <a:t>MEDIOS PAGADOS Y ORGÁNICOS</a:t>
            </a:r>
            <a:endParaRPr b="0" i="0" sz="1000" u="none" cap="none" strike="noStrike">
              <a:solidFill>
                <a:schemeClr val="dk1"/>
              </a:solidFill>
              <a:latin typeface="Lexend Light"/>
              <a:ea typeface="Lexend Light"/>
              <a:cs typeface="Lexend Light"/>
              <a:sym typeface="Lexend Light"/>
            </a:endParaRPr>
          </a:p>
        </p:txBody>
      </p:sp>
      <p:sp>
        <p:nvSpPr>
          <p:cNvPr id="143" name="Google Shape;143;p7"/>
          <p:cNvSpPr/>
          <p:nvPr/>
        </p:nvSpPr>
        <p:spPr>
          <a:xfrm flipH="1">
            <a:off x="506850" y="2499063"/>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4" name="Google Shape;144;p7"/>
          <p:cNvSpPr/>
          <p:nvPr/>
        </p:nvSpPr>
        <p:spPr>
          <a:xfrm flipH="1">
            <a:off x="506850" y="2758888"/>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5" name="Google Shape;145;p7"/>
          <p:cNvSpPr/>
          <p:nvPr/>
        </p:nvSpPr>
        <p:spPr>
          <a:xfrm flipH="1">
            <a:off x="506850" y="3018713"/>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6" name="Google Shape;146;p7"/>
          <p:cNvSpPr/>
          <p:nvPr/>
        </p:nvSpPr>
        <p:spPr>
          <a:xfrm flipH="1">
            <a:off x="506850" y="3270563"/>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7" name="Google Shape;147;p7"/>
          <p:cNvSpPr/>
          <p:nvPr/>
        </p:nvSpPr>
        <p:spPr>
          <a:xfrm flipH="1">
            <a:off x="506850" y="3515938"/>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8" name="Google Shape;148;p7"/>
          <p:cNvSpPr/>
          <p:nvPr/>
        </p:nvSpPr>
        <p:spPr>
          <a:xfrm flipH="1">
            <a:off x="506850" y="3795038"/>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49" name="Google Shape;149;p7"/>
          <p:cNvSpPr/>
          <p:nvPr/>
        </p:nvSpPr>
        <p:spPr>
          <a:xfrm flipH="1">
            <a:off x="506850" y="4074138"/>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0" name="Google Shape;150;p7"/>
          <p:cNvSpPr/>
          <p:nvPr/>
        </p:nvSpPr>
        <p:spPr>
          <a:xfrm flipH="1">
            <a:off x="506850" y="4319513"/>
            <a:ext cx="125700" cy="110700"/>
          </a:xfrm>
          <a:prstGeom prst="rtTriangle">
            <a:avLst/>
          </a:prstGeom>
          <a:solidFill>
            <a:srgbClr val="F299A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1" name="Google Shape;151;p7"/>
          <p:cNvSpPr/>
          <p:nvPr/>
        </p:nvSpPr>
        <p:spPr>
          <a:xfrm flipH="1">
            <a:off x="5380225" y="2513763"/>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2" name="Google Shape;152;p7"/>
          <p:cNvSpPr/>
          <p:nvPr/>
        </p:nvSpPr>
        <p:spPr>
          <a:xfrm flipH="1">
            <a:off x="5380225" y="2773588"/>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3" name="Google Shape;153;p7"/>
          <p:cNvSpPr/>
          <p:nvPr/>
        </p:nvSpPr>
        <p:spPr>
          <a:xfrm flipH="1">
            <a:off x="5380225" y="3033413"/>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4" name="Google Shape;154;p7"/>
          <p:cNvSpPr/>
          <p:nvPr/>
        </p:nvSpPr>
        <p:spPr>
          <a:xfrm flipH="1">
            <a:off x="5380225" y="3285263"/>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5" name="Google Shape;155;p7"/>
          <p:cNvSpPr/>
          <p:nvPr/>
        </p:nvSpPr>
        <p:spPr>
          <a:xfrm flipH="1">
            <a:off x="5380225" y="3530638"/>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6" name="Google Shape;156;p7"/>
          <p:cNvSpPr/>
          <p:nvPr/>
        </p:nvSpPr>
        <p:spPr>
          <a:xfrm flipH="1">
            <a:off x="5380225" y="3809738"/>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7" name="Google Shape;157;p7"/>
          <p:cNvSpPr/>
          <p:nvPr/>
        </p:nvSpPr>
        <p:spPr>
          <a:xfrm flipH="1">
            <a:off x="5380225" y="4088838"/>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8" name="Google Shape;158;p7"/>
          <p:cNvSpPr/>
          <p:nvPr/>
        </p:nvSpPr>
        <p:spPr>
          <a:xfrm flipH="1">
            <a:off x="5380225" y="4334213"/>
            <a:ext cx="125700" cy="110700"/>
          </a:xfrm>
          <a:prstGeom prst="rtTriangle">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419"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59" name="Google Shape;159;p7"/>
          <p:cNvSpPr/>
          <p:nvPr/>
        </p:nvSpPr>
        <p:spPr>
          <a:xfrm>
            <a:off x="0" y="568075"/>
            <a:ext cx="122100" cy="1221900"/>
          </a:xfrm>
          <a:prstGeom prst="rect">
            <a:avLst/>
          </a:prstGeom>
          <a:solidFill>
            <a:srgbClr val="43B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0" name="Google Shape;160;p7"/>
          <p:cNvGrpSpPr/>
          <p:nvPr/>
        </p:nvGrpSpPr>
        <p:grpSpPr>
          <a:xfrm>
            <a:off x="6773995" y="-114732"/>
            <a:ext cx="1120636" cy="912455"/>
            <a:chOff x="4006295" y="-318107"/>
            <a:chExt cx="1120636" cy="912455"/>
          </a:xfrm>
        </p:grpSpPr>
        <p:cxnSp>
          <p:nvCxnSpPr>
            <p:cNvPr id="161" name="Google Shape;161;p7"/>
            <p:cNvCxnSpPr/>
            <p:nvPr/>
          </p:nvCxnSpPr>
          <p:spPr>
            <a:xfrm flipH="1" rot="10800000">
              <a:off x="4444131" y="-318107"/>
              <a:ext cx="682800" cy="682800"/>
            </a:xfrm>
            <a:prstGeom prst="straightConnector1">
              <a:avLst/>
            </a:prstGeom>
            <a:noFill/>
            <a:ln cap="flat" cmpd="sng" w="38100">
              <a:solidFill>
                <a:srgbClr val="43B6CA"/>
              </a:solidFill>
              <a:prstDash val="solid"/>
              <a:round/>
              <a:headEnd len="sm" w="sm" type="none"/>
              <a:tailEnd len="sm" w="sm" type="none"/>
            </a:ln>
          </p:spPr>
        </p:cxnSp>
        <p:cxnSp>
          <p:nvCxnSpPr>
            <p:cNvPr id="162" name="Google Shape;162;p7"/>
            <p:cNvCxnSpPr/>
            <p:nvPr/>
          </p:nvCxnSpPr>
          <p:spPr>
            <a:xfrm flipH="1" rot="10800000">
              <a:off x="4006295" y="-234852"/>
              <a:ext cx="829200" cy="829200"/>
            </a:xfrm>
            <a:prstGeom prst="straightConnector1">
              <a:avLst/>
            </a:prstGeom>
            <a:noFill/>
            <a:ln cap="flat" cmpd="sng" w="38100">
              <a:solidFill>
                <a:srgbClr val="E33448"/>
              </a:solidFill>
              <a:prstDash val="solid"/>
              <a:round/>
              <a:headEnd len="sm" w="sm" type="none"/>
              <a:tailEnd len="sm" w="sm" type="none"/>
            </a:ln>
          </p:spPr>
        </p:cxnSp>
      </p:grpSp>
      <p:pic>
        <p:nvPicPr>
          <p:cNvPr id="163" name="Google Shape;163;p7"/>
          <p:cNvPicPr preferRelativeResize="0"/>
          <p:nvPr/>
        </p:nvPicPr>
        <p:blipFill rotWithShape="1">
          <a:blip r:embed="rId17">
            <a:alphaModFix/>
          </a:blip>
          <a:srcRect b="51577" l="8127" r="37870" t="0"/>
          <a:stretch/>
        </p:blipFill>
        <p:spPr>
          <a:xfrm>
            <a:off x="314325" y="0"/>
            <a:ext cx="3675339" cy="1264200"/>
          </a:xfrm>
          <a:prstGeom prst="rect">
            <a:avLst/>
          </a:prstGeom>
          <a:noFill/>
          <a:ln>
            <a:noFill/>
          </a:ln>
        </p:spPr>
      </p:pic>
      <p:pic>
        <p:nvPicPr>
          <p:cNvPr id="164" name="Google Shape;164;p7"/>
          <p:cNvPicPr preferRelativeResize="0"/>
          <p:nvPr/>
        </p:nvPicPr>
        <p:blipFill rotWithShape="1">
          <a:blip r:embed="rId18">
            <a:alphaModFix/>
          </a:blip>
          <a:srcRect b="0" l="0" r="0" t="0"/>
          <a:stretch/>
        </p:blipFill>
        <p:spPr>
          <a:xfrm>
            <a:off x="2811212" y="1789975"/>
            <a:ext cx="2411550" cy="3176850"/>
          </a:xfrm>
          <a:prstGeom prst="rect">
            <a:avLst/>
          </a:prstGeom>
          <a:noFill/>
          <a:ln>
            <a:noFill/>
          </a:ln>
        </p:spPr>
      </p:pic>
      <p:pic>
        <p:nvPicPr>
          <p:cNvPr id="165" name="Google Shape;165;p7"/>
          <p:cNvPicPr preferRelativeResize="0"/>
          <p:nvPr/>
        </p:nvPicPr>
        <p:blipFill rotWithShape="1">
          <a:blip r:embed="rId19">
            <a:alphaModFix/>
          </a:blip>
          <a:srcRect b="0" l="0" r="0" t="0"/>
          <a:stretch/>
        </p:blipFill>
        <p:spPr>
          <a:xfrm>
            <a:off x="471300" y="4665325"/>
            <a:ext cx="211475" cy="211475"/>
          </a:xfrm>
          <a:prstGeom prst="rect">
            <a:avLst/>
          </a:prstGeom>
          <a:noFill/>
          <a:ln>
            <a:noFill/>
          </a:ln>
        </p:spPr>
      </p:pic>
      <p:grpSp>
        <p:nvGrpSpPr>
          <p:cNvPr id="166" name="Google Shape;166;p7"/>
          <p:cNvGrpSpPr/>
          <p:nvPr/>
        </p:nvGrpSpPr>
        <p:grpSpPr>
          <a:xfrm>
            <a:off x="-49675" y="4665325"/>
            <a:ext cx="3454200" cy="533400"/>
            <a:chOff x="-49675" y="4665325"/>
            <a:chExt cx="3454200" cy="533400"/>
          </a:xfrm>
        </p:grpSpPr>
        <p:pic>
          <p:nvPicPr>
            <p:cNvPr id="167" name="Google Shape;167;p7"/>
            <p:cNvPicPr preferRelativeResize="0"/>
            <p:nvPr/>
          </p:nvPicPr>
          <p:blipFill rotWithShape="1">
            <a:blip r:embed="rId19">
              <a:alphaModFix/>
            </a:blip>
            <a:srcRect b="0" l="0" r="0" t="0"/>
            <a:stretch/>
          </p:blipFill>
          <p:spPr>
            <a:xfrm>
              <a:off x="471300" y="4665325"/>
              <a:ext cx="211475" cy="211475"/>
            </a:xfrm>
            <a:prstGeom prst="rect">
              <a:avLst/>
            </a:prstGeom>
            <a:noFill/>
            <a:ln>
              <a:noFill/>
            </a:ln>
          </p:spPr>
        </p:pic>
        <p:sp>
          <p:nvSpPr>
            <p:cNvPr id="168" name="Google Shape;168;p7"/>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8"/>
          <p:cNvSpPr/>
          <p:nvPr/>
        </p:nvSpPr>
        <p:spPr>
          <a:xfrm>
            <a:off x="0" y="2099175"/>
            <a:ext cx="9144000" cy="3044400"/>
          </a:xfrm>
          <a:prstGeom prst="rect">
            <a:avLst/>
          </a:prstGeom>
          <a:solidFill>
            <a:srgbClr val="A1DA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8"/>
          <p:cNvSpPr txBox="1"/>
          <p:nvPr/>
        </p:nvSpPr>
        <p:spPr>
          <a:xfrm>
            <a:off x="2593117" y="2171718"/>
            <a:ext cx="15921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Ingenieros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Músicos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Cineastas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Escritores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Mercadólogos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Artistas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Animadores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Psicólogos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rgbClr val="000000"/>
              </a:solidFill>
              <a:latin typeface="Lexend Light"/>
              <a:ea typeface="Lexend Light"/>
              <a:cs typeface="Lexend Light"/>
              <a:sym typeface="Lexend Light"/>
            </a:endParaRPr>
          </a:p>
        </p:txBody>
      </p:sp>
      <p:sp>
        <p:nvSpPr>
          <p:cNvPr id="175" name="Google Shape;175;p8"/>
          <p:cNvSpPr txBox="1"/>
          <p:nvPr/>
        </p:nvSpPr>
        <p:spPr>
          <a:xfrm>
            <a:off x="812800" y="2171725"/>
            <a:ext cx="16440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Programadores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Creativos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Diseñadores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Animadores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Social Media</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Paid Media</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Audio</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Líderes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Productores</a:t>
            </a:r>
            <a:endParaRPr b="0" i="0" sz="1000" u="none" cap="none" strike="noStrike">
              <a:solidFill>
                <a:srgbClr val="000000"/>
              </a:solidFill>
              <a:latin typeface="Lexend Light"/>
              <a:ea typeface="Lexend Light"/>
              <a:cs typeface="Lexend Light"/>
              <a:sym typeface="Lexend Light"/>
            </a:endParaRPr>
          </a:p>
          <a:p>
            <a:pPr indent="0" lvl="0" marL="0" marR="0" rtl="0" algn="l">
              <a:lnSpc>
                <a:spcPct val="150000"/>
              </a:lnSpc>
              <a:spcBef>
                <a:spcPts val="0"/>
              </a:spcBef>
              <a:spcAft>
                <a:spcPts val="0"/>
              </a:spcAft>
              <a:buClr>
                <a:srgbClr val="000000"/>
              </a:buClr>
              <a:buSzPts val="1000"/>
              <a:buFont typeface="Arial"/>
              <a:buNone/>
            </a:pPr>
            <a:r>
              <a:rPr b="0" i="0" lang="es-419" sz="1000" u="none" cap="none" strike="noStrike">
                <a:solidFill>
                  <a:srgbClr val="000000"/>
                </a:solidFill>
                <a:latin typeface="Lexend Light"/>
                <a:ea typeface="Lexend Light"/>
                <a:cs typeface="Lexend Light"/>
                <a:sym typeface="Lexend Light"/>
              </a:rPr>
              <a:t>Quality Assurance</a:t>
            </a:r>
            <a:endParaRPr b="0" i="0" sz="1000" u="none" cap="none" strike="noStrike">
              <a:solidFill>
                <a:srgbClr val="000000"/>
              </a:solidFill>
              <a:latin typeface="Lexend Light"/>
              <a:ea typeface="Lexend Light"/>
              <a:cs typeface="Lexend Light"/>
              <a:sym typeface="Lexend Light"/>
            </a:endParaRPr>
          </a:p>
        </p:txBody>
      </p:sp>
      <p:sp>
        <p:nvSpPr>
          <p:cNvPr id="176" name="Google Shape;176;p8"/>
          <p:cNvSpPr txBox="1"/>
          <p:nvPr/>
        </p:nvSpPr>
        <p:spPr>
          <a:xfrm rot="-5400000">
            <a:off x="135396" y="2582816"/>
            <a:ext cx="10161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50000"/>
              </a:lnSpc>
              <a:spcBef>
                <a:spcPts val="0"/>
              </a:spcBef>
              <a:spcAft>
                <a:spcPts val="0"/>
              </a:spcAft>
              <a:buClr>
                <a:srgbClr val="000000"/>
              </a:buClr>
              <a:buSzPts val="1000"/>
              <a:buFont typeface="Arial"/>
              <a:buNone/>
            </a:pPr>
            <a:r>
              <a:rPr b="1" i="0" lang="es-419" sz="1000" u="none" cap="none" strike="noStrike">
                <a:solidFill>
                  <a:srgbClr val="000000"/>
                </a:solidFill>
                <a:latin typeface="Lexend"/>
                <a:ea typeface="Lexend"/>
                <a:cs typeface="Lexend"/>
                <a:sym typeface="Lexend"/>
              </a:rPr>
              <a:t>roles</a:t>
            </a:r>
            <a:endParaRPr b="1" i="0" sz="1000" u="none" cap="none" strike="noStrike">
              <a:solidFill>
                <a:srgbClr val="000000"/>
              </a:solidFill>
              <a:latin typeface="Lexend"/>
              <a:ea typeface="Lexend"/>
              <a:cs typeface="Lexend"/>
              <a:sym typeface="Lexend"/>
            </a:endParaRPr>
          </a:p>
        </p:txBody>
      </p:sp>
      <p:sp>
        <p:nvSpPr>
          <p:cNvPr id="177" name="Google Shape;177;p8"/>
          <p:cNvSpPr txBox="1"/>
          <p:nvPr/>
        </p:nvSpPr>
        <p:spPr>
          <a:xfrm rot="-5400000">
            <a:off x="1915734" y="2510419"/>
            <a:ext cx="10161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50000"/>
              </a:lnSpc>
              <a:spcBef>
                <a:spcPts val="0"/>
              </a:spcBef>
              <a:spcAft>
                <a:spcPts val="0"/>
              </a:spcAft>
              <a:buClr>
                <a:srgbClr val="000000"/>
              </a:buClr>
              <a:buSzPts val="1000"/>
              <a:buFont typeface="Arial"/>
              <a:buNone/>
            </a:pPr>
            <a:r>
              <a:rPr b="1" i="0" lang="es-419" sz="1000" u="none" cap="none" strike="noStrike">
                <a:solidFill>
                  <a:srgbClr val="000000"/>
                </a:solidFill>
                <a:latin typeface="Lexend"/>
                <a:ea typeface="Lexend"/>
                <a:cs typeface="Lexend"/>
                <a:sym typeface="Lexend"/>
              </a:rPr>
              <a:t>formación</a:t>
            </a:r>
            <a:endParaRPr b="1" i="0" sz="1000" u="none" cap="none" strike="noStrike">
              <a:solidFill>
                <a:srgbClr val="000000"/>
              </a:solidFill>
              <a:latin typeface="Lexend"/>
              <a:ea typeface="Lexend"/>
              <a:cs typeface="Lexend"/>
              <a:sym typeface="Lexend"/>
            </a:endParaRPr>
          </a:p>
        </p:txBody>
      </p:sp>
      <p:pic>
        <p:nvPicPr>
          <p:cNvPr id="178" name="Google Shape;178;p8"/>
          <p:cNvPicPr preferRelativeResize="0"/>
          <p:nvPr/>
        </p:nvPicPr>
        <p:blipFill rotWithShape="1">
          <a:blip r:embed="rId3">
            <a:alphaModFix/>
          </a:blip>
          <a:srcRect b="58071" l="46813" r="8400" t="0"/>
          <a:stretch/>
        </p:blipFill>
        <p:spPr>
          <a:xfrm>
            <a:off x="599882" y="-57403"/>
            <a:ext cx="4095048" cy="2156574"/>
          </a:xfrm>
          <a:prstGeom prst="rect">
            <a:avLst/>
          </a:prstGeom>
          <a:noFill/>
          <a:ln>
            <a:noFill/>
          </a:ln>
        </p:spPr>
      </p:pic>
      <p:pic>
        <p:nvPicPr>
          <p:cNvPr id="179" name="Google Shape;179;p8"/>
          <p:cNvPicPr preferRelativeResize="0"/>
          <p:nvPr/>
        </p:nvPicPr>
        <p:blipFill rotWithShape="1">
          <a:blip r:embed="rId4">
            <a:alphaModFix/>
          </a:blip>
          <a:srcRect b="0" l="0" r="0" t="0"/>
          <a:stretch/>
        </p:blipFill>
        <p:spPr>
          <a:xfrm>
            <a:off x="4572000" y="266050"/>
            <a:ext cx="4468274" cy="4596925"/>
          </a:xfrm>
          <a:prstGeom prst="rect">
            <a:avLst/>
          </a:prstGeom>
          <a:noFill/>
          <a:ln>
            <a:noFill/>
          </a:ln>
        </p:spPr>
      </p:pic>
      <p:sp>
        <p:nvSpPr>
          <p:cNvPr id="180" name="Google Shape;180;p8">
            <a:hlinkClick action="ppaction://hlinksldjump" r:id="rId5"/>
          </p:cNvPr>
          <p:cNvSpPr txBox="1"/>
          <p:nvPr/>
        </p:nvSpPr>
        <p:spPr>
          <a:xfrm>
            <a:off x="7933325"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43B6CA"/>
                </a:solidFill>
                <a:latin typeface="Arial"/>
                <a:ea typeface="Arial"/>
                <a:cs typeface="Arial"/>
                <a:sym typeface="Arial"/>
                <a:hlinkClick action="ppaction://hlinksldjump" r:id="rId6">
                  <a:extLst>
                    <a:ext uri="{A12FA001-AC4F-418D-AE19-62706E023703}">
                      <ahyp:hlinkClr val="tx"/>
                    </a:ext>
                  </a:extLst>
                </a:hlinkClick>
              </a:rPr>
              <a:t>MENÚ</a:t>
            </a:r>
            <a:endParaRPr b="1" i="0" sz="1100" u="none" cap="none" strike="noStrike">
              <a:solidFill>
                <a:srgbClr val="43B6CA"/>
              </a:solidFill>
              <a:latin typeface="Arial"/>
              <a:ea typeface="Arial"/>
              <a:cs typeface="Arial"/>
              <a:sym typeface="Arial"/>
            </a:endParaRPr>
          </a:p>
        </p:txBody>
      </p:sp>
      <p:pic>
        <p:nvPicPr>
          <p:cNvPr id="181" name="Google Shape;181;p8"/>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grpSp>
        <p:nvGrpSpPr>
          <p:cNvPr id="182" name="Google Shape;182;p8"/>
          <p:cNvGrpSpPr/>
          <p:nvPr/>
        </p:nvGrpSpPr>
        <p:grpSpPr>
          <a:xfrm>
            <a:off x="471300" y="4636350"/>
            <a:ext cx="2410150" cy="354000"/>
            <a:chOff x="471300" y="4636350"/>
            <a:chExt cx="2410150" cy="354000"/>
          </a:xfrm>
        </p:grpSpPr>
        <p:pic>
          <p:nvPicPr>
            <p:cNvPr id="183" name="Google Shape;183;p8"/>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184" name="Google Shape;184;p8"/>
            <p:cNvSpPr txBox="1"/>
            <p:nvPr/>
          </p:nvSpPr>
          <p:spPr>
            <a:xfrm>
              <a:off x="611050" y="4636350"/>
              <a:ext cx="2270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B7B7B7"/>
                  </a:solidFill>
                  <a:latin typeface="Arial"/>
                  <a:ea typeface="Arial"/>
                  <a:cs typeface="Arial"/>
                  <a:sym typeface="Arial"/>
                </a:rPr>
                <a:t>Copyright 2023 Figment S.A. de C.V.  Todos los derechos reservados.</a:t>
              </a:r>
              <a:endParaRPr b="0" i="0" sz="100" u="none" cap="none" strike="noStrike">
                <a:solidFill>
                  <a:srgbClr val="B7B7B7"/>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9"/>
          <p:cNvSpPr/>
          <p:nvPr/>
        </p:nvSpPr>
        <p:spPr>
          <a:xfrm>
            <a:off x="-12375" y="4948150"/>
            <a:ext cx="9156300" cy="211500"/>
          </a:xfrm>
          <a:prstGeom prst="rect">
            <a:avLst/>
          </a:prstGeom>
          <a:solidFill>
            <a:srgbClr val="F8DC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9"/>
          <p:cNvSpPr txBox="1"/>
          <p:nvPr/>
        </p:nvSpPr>
        <p:spPr>
          <a:xfrm>
            <a:off x="4701425" y="2088375"/>
            <a:ext cx="3638400" cy="1647000"/>
          </a:xfrm>
          <a:prstGeom prst="rect">
            <a:avLst/>
          </a:prstGeom>
          <a:noFill/>
          <a:ln>
            <a:noFill/>
          </a:ln>
        </p:spPr>
        <p:txBody>
          <a:bodyPr anchorCtr="0" anchor="t" bIns="91425" lIns="91425" spcFirstLastPara="1" rIns="91425" wrap="square" tIns="91425">
            <a:spAutoFit/>
          </a:bodyPr>
          <a:lstStyle/>
          <a:p>
            <a:pPr indent="0" lvl="0" marL="0" marR="0" rtl="0" algn="just">
              <a:lnSpc>
                <a:spcPct val="170000"/>
              </a:lnSpc>
              <a:spcBef>
                <a:spcPts val="0"/>
              </a:spcBef>
              <a:spcAft>
                <a:spcPts val="0"/>
              </a:spcAft>
              <a:buClr>
                <a:srgbClr val="000000"/>
              </a:buClr>
              <a:buSzPts val="1100"/>
              <a:buFont typeface="Arial"/>
              <a:buNone/>
            </a:pPr>
            <a:r>
              <a:rPr b="0" i="0" lang="es-419" sz="1000" u="none" cap="none" strike="noStrike">
                <a:solidFill>
                  <a:schemeClr val="dk1"/>
                </a:solidFill>
                <a:highlight>
                  <a:srgbClr val="FFFFFF"/>
                </a:highlight>
                <a:latin typeface="Lexend Light"/>
                <a:ea typeface="Lexend Light"/>
                <a:cs typeface="Lexend Light"/>
                <a:sym typeface="Lexend Light"/>
              </a:rPr>
              <a:t>Muchos clientes le encargan Creatividad Digital a sus “agencias creativas”. Esto es un error. Muy a menudo los creativos tradicionales no entienden muy bien la tecnología… ni como funciona, ni que se puede lograr, o cuánto cuesta. Te vamos a ofrecer ideas que ni siquiera le pasan por la cabeza a agencias creativas tradicionales. </a:t>
            </a:r>
            <a:endParaRPr b="0" i="0" sz="1000" u="none" cap="none" strike="noStrike">
              <a:solidFill>
                <a:srgbClr val="434343"/>
              </a:solidFill>
              <a:latin typeface="Lexend Light"/>
              <a:ea typeface="Lexend Light"/>
              <a:cs typeface="Lexend Light"/>
              <a:sym typeface="Lexend Light"/>
            </a:endParaRPr>
          </a:p>
        </p:txBody>
      </p:sp>
      <p:pic>
        <p:nvPicPr>
          <p:cNvPr id="191" name="Google Shape;191;p9"/>
          <p:cNvPicPr preferRelativeResize="0"/>
          <p:nvPr/>
        </p:nvPicPr>
        <p:blipFill rotWithShape="1">
          <a:blip r:embed="rId3">
            <a:alphaModFix/>
          </a:blip>
          <a:srcRect b="0" l="0" r="0" t="26798"/>
          <a:stretch/>
        </p:blipFill>
        <p:spPr>
          <a:xfrm>
            <a:off x="4913025" y="0"/>
            <a:ext cx="3055150" cy="1592925"/>
          </a:xfrm>
          <a:prstGeom prst="rect">
            <a:avLst/>
          </a:prstGeom>
          <a:noFill/>
          <a:ln>
            <a:noFill/>
          </a:ln>
        </p:spPr>
      </p:pic>
      <p:pic>
        <p:nvPicPr>
          <p:cNvPr id="192" name="Google Shape;192;p9"/>
          <p:cNvPicPr preferRelativeResize="0"/>
          <p:nvPr/>
        </p:nvPicPr>
        <p:blipFill rotWithShape="1">
          <a:blip r:embed="rId4">
            <a:alphaModFix/>
          </a:blip>
          <a:srcRect b="0" l="0" r="0" t="0"/>
          <a:stretch/>
        </p:blipFill>
        <p:spPr>
          <a:xfrm>
            <a:off x="970250" y="596450"/>
            <a:ext cx="3217124" cy="3950599"/>
          </a:xfrm>
          <a:prstGeom prst="rect">
            <a:avLst/>
          </a:prstGeom>
          <a:noFill/>
          <a:ln>
            <a:noFill/>
          </a:ln>
        </p:spPr>
      </p:pic>
      <p:sp>
        <p:nvSpPr>
          <p:cNvPr id="193" name="Google Shape;193;p9">
            <a:hlinkClick action="ppaction://hlinksldjump" r:id="rId5"/>
          </p:cNvPr>
          <p:cNvSpPr txBox="1"/>
          <p:nvPr/>
        </p:nvSpPr>
        <p:spPr>
          <a:xfrm>
            <a:off x="7804200" y="4612825"/>
            <a:ext cx="649500" cy="3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s-419" sz="1100" u="sng" cap="none" strike="noStrike">
                <a:solidFill>
                  <a:srgbClr val="A1DAE4"/>
                </a:solidFill>
                <a:latin typeface="Arial"/>
                <a:ea typeface="Arial"/>
                <a:cs typeface="Arial"/>
                <a:sym typeface="Arial"/>
                <a:hlinkClick action="ppaction://hlinksldjump" r:id="rId6">
                  <a:extLst>
                    <a:ext uri="{A12FA001-AC4F-418D-AE19-62706E023703}">
                      <ahyp:hlinkClr val="tx"/>
                    </a:ext>
                  </a:extLst>
                </a:hlinkClick>
              </a:rPr>
              <a:t>MENÚ</a:t>
            </a:r>
            <a:endParaRPr b="1" i="0" sz="1100" u="none" cap="none" strike="noStrike">
              <a:solidFill>
                <a:srgbClr val="A1DAE4"/>
              </a:solidFill>
              <a:latin typeface="Arial"/>
              <a:ea typeface="Arial"/>
              <a:cs typeface="Arial"/>
              <a:sym typeface="Arial"/>
            </a:endParaRPr>
          </a:p>
        </p:txBody>
      </p:sp>
      <p:pic>
        <p:nvPicPr>
          <p:cNvPr id="194" name="Google Shape;194;p9"/>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pic>
        <p:nvPicPr>
          <p:cNvPr id="195" name="Google Shape;195;p9"/>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grpSp>
        <p:nvGrpSpPr>
          <p:cNvPr id="196" name="Google Shape;196;p9"/>
          <p:cNvGrpSpPr/>
          <p:nvPr/>
        </p:nvGrpSpPr>
        <p:grpSpPr>
          <a:xfrm>
            <a:off x="-49675" y="4665325"/>
            <a:ext cx="3454200" cy="533400"/>
            <a:chOff x="-49675" y="4665325"/>
            <a:chExt cx="3454200" cy="533400"/>
          </a:xfrm>
        </p:grpSpPr>
        <p:pic>
          <p:nvPicPr>
            <p:cNvPr id="197" name="Google Shape;197;p9"/>
            <p:cNvPicPr preferRelativeResize="0"/>
            <p:nvPr/>
          </p:nvPicPr>
          <p:blipFill rotWithShape="1">
            <a:blip r:embed="rId7">
              <a:alphaModFix/>
            </a:blip>
            <a:srcRect b="0" l="0" r="0" t="0"/>
            <a:stretch/>
          </p:blipFill>
          <p:spPr>
            <a:xfrm>
              <a:off x="471300" y="4665325"/>
              <a:ext cx="211475" cy="211475"/>
            </a:xfrm>
            <a:prstGeom prst="rect">
              <a:avLst/>
            </a:prstGeom>
            <a:noFill/>
            <a:ln>
              <a:noFill/>
            </a:ln>
          </p:spPr>
        </p:pic>
        <p:sp>
          <p:nvSpPr>
            <p:cNvPr id="198" name="Google Shape;198;p9"/>
            <p:cNvSpPr txBox="1"/>
            <p:nvPr/>
          </p:nvSpPr>
          <p:spPr>
            <a:xfrm>
              <a:off x="-49675" y="4929325"/>
              <a:ext cx="3454200" cy="2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50"/>
                <a:buFont typeface="Arial"/>
                <a:buNone/>
              </a:pPr>
              <a:r>
                <a:rPr b="0" i="0" lang="es-419" sz="550" u="none" cap="none" strike="noStrike">
                  <a:solidFill>
                    <a:srgbClr val="D9D9D9"/>
                  </a:solidFill>
                  <a:latin typeface="Arial"/>
                  <a:ea typeface="Arial"/>
                  <a:cs typeface="Arial"/>
                  <a:sym typeface="Arial"/>
                </a:rPr>
                <a:t>Copyright 2023 Figment S.A. de C.V.  Todos los derechos reservados.</a:t>
              </a:r>
              <a:endParaRPr b="0" i="0" sz="100" u="none" cap="none" strike="noStrike">
                <a:solidFill>
                  <a:srgbClr val="D9D9D9"/>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